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768" r:id="rId3"/>
  </p:sldMasterIdLst>
  <p:notesMasterIdLst>
    <p:notesMasterId r:id="rId51"/>
  </p:notesMasterIdLst>
  <p:sldIdLst>
    <p:sldId id="256" r:id="rId4"/>
    <p:sldId id="301" r:id="rId5"/>
    <p:sldId id="298" r:id="rId6"/>
    <p:sldId id="257" r:id="rId7"/>
    <p:sldId id="279" r:id="rId8"/>
    <p:sldId id="278" r:id="rId9"/>
    <p:sldId id="302" r:id="rId10"/>
    <p:sldId id="303" r:id="rId11"/>
    <p:sldId id="304" r:id="rId12"/>
    <p:sldId id="305" r:id="rId13"/>
    <p:sldId id="280" r:id="rId14"/>
    <p:sldId id="284" r:id="rId15"/>
    <p:sldId id="300" r:id="rId16"/>
    <p:sldId id="285" r:id="rId17"/>
    <p:sldId id="271" r:id="rId18"/>
    <p:sldId id="272" r:id="rId19"/>
    <p:sldId id="306" r:id="rId20"/>
    <p:sldId id="282" r:id="rId21"/>
    <p:sldId id="267" r:id="rId22"/>
    <p:sldId id="262" r:id="rId23"/>
    <p:sldId id="286" r:id="rId24"/>
    <p:sldId id="287" r:id="rId25"/>
    <p:sldId id="289" r:id="rId26"/>
    <p:sldId id="288" r:id="rId27"/>
    <p:sldId id="290" r:id="rId28"/>
    <p:sldId id="291" r:id="rId29"/>
    <p:sldId id="292" r:id="rId30"/>
    <p:sldId id="293" r:id="rId31"/>
    <p:sldId id="294" r:id="rId32"/>
    <p:sldId id="296" r:id="rId33"/>
    <p:sldId id="295" r:id="rId34"/>
    <p:sldId id="261" r:id="rId35"/>
    <p:sldId id="275" r:id="rId36"/>
    <p:sldId id="268" r:id="rId37"/>
    <p:sldId id="269" r:id="rId38"/>
    <p:sldId id="273" r:id="rId39"/>
    <p:sldId id="274" r:id="rId40"/>
    <p:sldId id="259" r:id="rId41"/>
    <p:sldId id="270" r:id="rId42"/>
    <p:sldId id="260" r:id="rId43"/>
    <p:sldId id="276" r:id="rId44"/>
    <p:sldId id="258" r:id="rId45"/>
    <p:sldId id="266" r:id="rId46"/>
    <p:sldId id="281" r:id="rId47"/>
    <p:sldId id="283" r:id="rId48"/>
    <p:sldId id="297" r:id="rId49"/>
    <p:sldId id="277"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42" autoAdjust="0"/>
    <p:restoredTop sz="77554" autoAdjust="0"/>
  </p:normalViewPr>
  <p:slideViewPr>
    <p:cSldViewPr>
      <p:cViewPr varScale="1">
        <p:scale>
          <a:sx n="90" d="100"/>
          <a:sy n="90" d="100"/>
        </p:scale>
        <p:origin x="588" y="9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slide" Target="slides/slide39.xml"/><Relationship Id="rId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dirty="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70173818-B84F-4A85-B509-F8F2077C7EBD}" type="datetimeFigureOut">
              <a:rPr lang="en-US"/>
              <a:pPr>
                <a:defRPr/>
              </a:pPr>
              <a:t>1/17/2018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dirty="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3E12A20-F523-4553-AE67-72D57DC8E1D8}" type="slidenum">
              <a:rPr lang="en-US" altLang="en-US"/>
              <a:pPr>
                <a:defRPr/>
              </a:pPr>
              <a:t>‹#›</a:t>
            </a:fld>
            <a:endParaRPr lang="en-US" altLang="en-US" dirty="0"/>
          </a:p>
        </p:txBody>
      </p:sp>
    </p:spTree>
    <p:extLst>
      <p:ext uri="{BB962C8B-B14F-4D97-AF65-F5344CB8AC3E}">
        <p14:creationId xmlns:p14="http://schemas.microsoft.com/office/powerpoint/2010/main" val="3326009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Introduce name</a:t>
            </a:r>
          </a:p>
          <a:p>
            <a:pPr eaLnBrk="1" hangingPunct="1">
              <a:spcBef>
                <a:spcPct val="0"/>
              </a:spcBef>
            </a:pPr>
            <a:r>
              <a:rPr lang="en-US" altLang="en-US" smtClean="0"/>
              <a:t>Thank attendees for coming.</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24DFA1-F1B8-44D2-96E8-7B0B835429D9}" type="slidenum">
              <a:rPr lang="en-US" altLang="en-US" smtClean="0"/>
              <a:pPr/>
              <a:t>1</a:t>
            </a:fld>
            <a:endParaRPr lang="en-US" altLang="en-US" smtClean="0"/>
          </a:p>
        </p:txBody>
      </p:sp>
    </p:spTree>
    <p:extLst>
      <p:ext uri="{BB962C8B-B14F-4D97-AF65-F5344CB8AC3E}">
        <p14:creationId xmlns:p14="http://schemas.microsoft.com/office/powerpoint/2010/main" val="230589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Geo, use the hyperlinks, in particular for the “Skills Measured” link.</a:t>
            </a:r>
          </a:p>
          <a:p>
            <a:pPr eaLnBrk="1" hangingPunct="1">
              <a:spcBef>
                <a:spcPct val="0"/>
              </a:spcBef>
            </a:pPr>
            <a:r>
              <a:rPr lang="en-US" altLang="en-US" dirty="0" smtClean="0"/>
              <a:t>Every exam has a “Preparation options” section with a list of related courses.</a:t>
            </a:r>
          </a:p>
          <a:p>
            <a:pPr eaLnBrk="1" hangingPunct="1">
              <a:spcBef>
                <a:spcPct val="0"/>
              </a:spcBef>
            </a:pPr>
            <a:endParaRPr lang="en-US" altLang="en-US" dirty="0" smtClean="0"/>
          </a:p>
          <a:p>
            <a:pPr eaLnBrk="1" hangingPunct="1">
              <a:spcBef>
                <a:spcPct val="0"/>
              </a:spcBef>
            </a:pPr>
            <a:r>
              <a:rPr lang="en-US" altLang="en-US" dirty="0" smtClean="0"/>
              <a:t>Test preparation kits often come with sample test questions, but not the same quality as the test preparation vendors.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9EBFA5-420B-48D2-849F-4D43F0C8FFFF}" type="slidenum">
              <a:rPr lang="en-US" altLang="en-US" smtClean="0"/>
              <a:pPr/>
              <a:t>14</a:t>
            </a:fld>
            <a:endParaRPr lang="en-US" altLang="en-US" smtClean="0"/>
          </a:p>
        </p:txBody>
      </p:sp>
    </p:spTree>
    <p:extLst>
      <p:ext uri="{BB962C8B-B14F-4D97-AF65-F5344CB8AC3E}">
        <p14:creationId xmlns:p14="http://schemas.microsoft.com/office/powerpoint/2010/main" val="1910703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times these purchases</a:t>
            </a:r>
            <a:r>
              <a:rPr lang="en-US" baseline="0" dirty="0" smtClean="0"/>
              <a:t> are a great investment.</a:t>
            </a:r>
          </a:p>
          <a:p>
            <a:r>
              <a:rPr lang="en-US" baseline="0" dirty="0" smtClean="0"/>
              <a:t>They still don’t guarantee </a:t>
            </a:r>
            <a:r>
              <a:rPr lang="en-US" baseline="0" dirty="0" err="1" smtClean="0"/>
              <a:t>pasing</a:t>
            </a:r>
            <a:r>
              <a:rPr lang="en-US" baseline="0" dirty="0" smtClean="0"/>
              <a:t> the exam.</a:t>
            </a:r>
          </a:p>
          <a:p>
            <a:r>
              <a:rPr lang="en-US" baseline="0" dirty="0" smtClean="0"/>
              <a:t>The quality of these preparation exams vary by software vendor and exam!</a:t>
            </a:r>
            <a:endParaRPr lang="en-US" dirty="0"/>
          </a:p>
        </p:txBody>
      </p:sp>
      <p:sp>
        <p:nvSpPr>
          <p:cNvPr id="4" name="Slide Number Placeholder 3"/>
          <p:cNvSpPr>
            <a:spLocks noGrp="1"/>
          </p:cNvSpPr>
          <p:nvPr>
            <p:ph type="sldNum" sz="quarter" idx="10"/>
          </p:nvPr>
        </p:nvSpPr>
        <p:spPr/>
        <p:txBody>
          <a:bodyPr/>
          <a:lstStyle/>
          <a:p>
            <a:pPr>
              <a:defRPr/>
            </a:pPr>
            <a:fld id="{93E12A20-F523-4553-AE67-72D57DC8E1D8}" type="slidenum">
              <a:rPr lang="en-US" altLang="en-US" smtClean="0"/>
              <a:pPr>
                <a:defRPr/>
              </a:pPr>
              <a:t>15</a:t>
            </a:fld>
            <a:endParaRPr lang="en-US" altLang="en-US" dirty="0"/>
          </a:p>
        </p:txBody>
      </p:sp>
    </p:spTree>
    <p:extLst>
      <p:ext uri="{BB962C8B-B14F-4D97-AF65-F5344CB8AC3E}">
        <p14:creationId xmlns:p14="http://schemas.microsoft.com/office/powerpoint/2010/main" val="419792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These products aim to closely simulate the vendor exams.</a:t>
            </a:r>
          </a:p>
          <a:p>
            <a:pPr eaLnBrk="1" hangingPunct="1">
              <a:spcBef>
                <a:spcPct val="0"/>
              </a:spcBef>
            </a:pPr>
            <a:endParaRPr lang="en-US" altLang="en-US" dirty="0" smtClean="0"/>
          </a:p>
          <a:p>
            <a:pPr eaLnBrk="1" hangingPunct="1">
              <a:spcBef>
                <a:spcPct val="0"/>
              </a:spcBef>
            </a:pPr>
            <a:r>
              <a:rPr lang="en-US" altLang="en-US" dirty="0" smtClean="0"/>
              <a:t>None of them are perfect.</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9D6954-24C9-4456-944E-52F7B11DF140}" type="slidenum">
              <a:rPr lang="en-US" altLang="en-US" smtClean="0"/>
              <a:pPr/>
              <a:t>16</a:t>
            </a:fld>
            <a:endParaRPr lang="en-US" altLang="en-US" smtClean="0"/>
          </a:p>
        </p:txBody>
      </p:sp>
    </p:spTree>
    <p:extLst>
      <p:ext uri="{BB962C8B-B14F-4D97-AF65-F5344CB8AC3E}">
        <p14:creationId xmlns:p14="http://schemas.microsoft.com/office/powerpoint/2010/main" val="1515138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 tend to prefer </a:t>
            </a:r>
            <a:r>
              <a:rPr lang="en-US" altLang="en-US" dirty="0" err="1" smtClean="0"/>
              <a:t>Transcender</a:t>
            </a:r>
            <a:r>
              <a:rPr lang="en-US" altLang="en-US" dirty="0" smtClean="0"/>
              <a:t> more than the others.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9D6954-24C9-4456-944E-52F7B11DF140}" type="slidenum">
              <a:rPr lang="en-US" altLang="en-US" smtClean="0"/>
              <a:pPr/>
              <a:t>17</a:t>
            </a:fld>
            <a:endParaRPr lang="en-US" altLang="en-US" smtClean="0"/>
          </a:p>
        </p:txBody>
      </p:sp>
    </p:spTree>
    <p:extLst>
      <p:ext uri="{BB962C8B-B14F-4D97-AF65-F5344CB8AC3E}">
        <p14:creationId xmlns:p14="http://schemas.microsoft.com/office/powerpoint/2010/main" val="1512433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test objectives are located in the Skills Measured section of an exam’s details, found at www.Microsoft.com/Learning.</a:t>
            </a:r>
          </a:p>
          <a:p>
            <a:endParaRPr lang="en-US" altLang="en-US" dirty="0" smtClean="0"/>
          </a:p>
          <a:p>
            <a:r>
              <a:rPr lang="en-US" altLang="en-US" dirty="0" smtClean="0"/>
              <a:t>Really…do I have to know ALL of that material? No. Never ONCE could I say I have every single topic fully prepared. </a:t>
            </a:r>
          </a:p>
          <a:p>
            <a:endParaRPr lang="en-US" altLang="en-US" dirty="0" smtClean="0"/>
          </a:p>
          <a:p>
            <a:r>
              <a:rPr lang="en-US" altLang="en-US" dirty="0" smtClean="0"/>
              <a:t>Aim to have a clue about every topic, at least its context.</a:t>
            </a:r>
          </a:p>
          <a:p>
            <a:endParaRPr lang="en-US" altLang="en-US" dirty="0" smtClean="0"/>
          </a:p>
          <a:p>
            <a:endParaRPr lang="en-US" altLang="en-US" dirty="0" smtClean="0"/>
          </a:p>
          <a:p>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F88A23-E30B-4AA5-86FC-67FD801D5B68}" type="slidenum">
              <a:rPr lang="en-US" altLang="en-US" smtClean="0"/>
              <a:pPr/>
              <a:t>18</a:t>
            </a:fld>
            <a:endParaRPr lang="en-US" altLang="en-US" smtClean="0"/>
          </a:p>
        </p:txBody>
      </p:sp>
    </p:spTree>
    <p:extLst>
      <p:ext uri="{BB962C8B-B14F-4D97-AF65-F5344CB8AC3E}">
        <p14:creationId xmlns:p14="http://schemas.microsoft.com/office/powerpoint/2010/main" val="230766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Video links to very short presentations on each of these formats</a:t>
            </a:r>
          </a:p>
          <a:p>
            <a:pPr eaLnBrk="1" hangingPunct="1">
              <a:spcBef>
                <a:spcPct val="0"/>
              </a:spcBef>
            </a:pPr>
            <a:r>
              <a:rPr lang="en-US" altLang="en-US" smtClean="0"/>
              <a:t>https://www.microsoft.com/learning/en-us/certification-exams.aspx</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6B6895-D1F0-4B73-9949-7C04F5A7FF40}" type="slidenum">
              <a:rPr lang="en-US" altLang="en-US" smtClean="0"/>
              <a:pPr/>
              <a:t>22</a:t>
            </a:fld>
            <a:endParaRPr lang="en-US" altLang="en-US" smtClean="0"/>
          </a:p>
        </p:txBody>
      </p:sp>
    </p:spTree>
    <p:extLst>
      <p:ext uri="{BB962C8B-B14F-4D97-AF65-F5344CB8AC3E}">
        <p14:creationId xmlns:p14="http://schemas.microsoft.com/office/powerpoint/2010/main" val="101533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slide is for a live presentation only.</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45A8E3-6323-4C68-BDA5-C21AD75DC76F}" type="slidenum">
              <a:rPr lang="en-US" altLang="en-US" smtClean="0"/>
              <a:pPr/>
              <a:t>46</a:t>
            </a:fld>
            <a:endParaRPr lang="en-US" altLang="en-US" smtClean="0"/>
          </a:p>
        </p:txBody>
      </p:sp>
    </p:spTree>
    <p:extLst>
      <p:ext uri="{BB962C8B-B14F-4D97-AF65-F5344CB8AC3E}">
        <p14:creationId xmlns:p14="http://schemas.microsoft.com/office/powerpoint/2010/main" val="398250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624226-54AB-419B-AB32-3E86CBA5FB4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6637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30+ years in the industry.</a:t>
            </a:r>
          </a:p>
          <a:p>
            <a:pPr eaLnBrk="1" hangingPunct="1">
              <a:spcBef>
                <a:spcPct val="0"/>
              </a:spcBef>
            </a:pPr>
            <a:r>
              <a:rPr lang="en-US" altLang="en-US" dirty="0" smtClean="0"/>
              <a:t>25+ years as a professional trainer.</a:t>
            </a:r>
          </a:p>
          <a:p>
            <a:pPr eaLnBrk="1" hangingPunct="1">
              <a:spcBef>
                <a:spcPct val="0"/>
              </a:spcBef>
            </a:pPr>
            <a:r>
              <a:rPr lang="en-US" altLang="en-US" dirty="0" smtClean="0"/>
              <a:t>20+ years as an MCT.</a:t>
            </a:r>
          </a:p>
          <a:p>
            <a:pPr eaLnBrk="1" hangingPunct="1">
              <a:spcBef>
                <a:spcPct val="0"/>
              </a:spcBef>
            </a:pPr>
            <a:endParaRPr lang="en-US" altLang="en-US" dirty="0" smtClean="0"/>
          </a:p>
          <a:p>
            <a:pPr eaLnBrk="1" hangingPunct="1">
              <a:spcBef>
                <a:spcPct val="0"/>
              </a:spcBef>
            </a:pPr>
            <a:r>
              <a:rPr lang="en-US" altLang="en-US" dirty="0" smtClean="0"/>
              <a:t>Every version of Windows Server from NT 4.0 through Windows Server 2008</a:t>
            </a:r>
          </a:p>
          <a:p>
            <a:pPr eaLnBrk="1" hangingPunct="1">
              <a:spcBef>
                <a:spcPct val="0"/>
              </a:spcBef>
            </a:pPr>
            <a:r>
              <a:rPr lang="en-US" altLang="en-US" dirty="0" smtClean="0"/>
              <a:t>Every version of SQL Server from 2000 –</a:t>
            </a:r>
            <a:r>
              <a:rPr lang="en-US" altLang="en-US" baseline="0" dirty="0" smtClean="0"/>
              <a:t> current.</a:t>
            </a:r>
            <a:endParaRPr lang="en-US" altLang="en-US" dirty="0" smtClean="0"/>
          </a:p>
          <a:p>
            <a:pPr eaLnBrk="1" hangingPunct="1">
              <a:spcBef>
                <a:spcPct val="0"/>
              </a:spcBef>
            </a:pPr>
            <a:r>
              <a:rPr lang="en-US" altLang="en-US" dirty="0" smtClean="0"/>
              <a:t>Novell, Master CNI and Master CNE</a:t>
            </a:r>
          </a:p>
          <a:p>
            <a:pPr eaLnBrk="1" hangingPunct="1">
              <a:spcBef>
                <a:spcPct val="0"/>
              </a:spcBef>
            </a:pPr>
            <a:r>
              <a:rPr lang="en-US" altLang="en-US" dirty="0" smtClean="0"/>
              <a:t>CompTIA</a:t>
            </a:r>
          </a:p>
          <a:p>
            <a:pPr eaLnBrk="1" hangingPunct="1">
              <a:spcBef>
                <a:spcPct val="0"/>
              </a:spcBef>
            </a:pPr>
            <a:endParaRPr lang="en-US" altLang="en-US" dirty="0" smtClean="0"/>
          </a:p>
          <a:p>
            <a:pPr eaLnBrk="1" hangingPunct="1">
              <a:spcBef>
                <a:spcPct val="0"/>
              </a:spcBef>
            </a:pPr>
            <a:r>
              <a:rPr lang="en-US" altLang="en-US" dirty="0" smtClean="0"/>
              <a:t>Passed all seven SQL Server 2012 exams on the first try.</a:t>
            </a:r>
          </a:p>
          <a:p>
            <a:pPr eaLnBrk="1" hangingPunct="1">
              <a:spcBef>
                <a:spcPct val="0"/>
              </a:spcBef>
            </a:pPr>
            <a:r>
              <a:rPr lang="en-US" altLang="en-US" smtClean="0"/>
              <a:t>Tonight’s </a:t>
            </a:r>
            <a:r>
              <a:rPr lang="en-US" altLang="en-US" dirty="0" smtClean="0"/>
              <a:t>focus: Microsoft certification, and certification on the SQL Server product</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AA0D12-D923-4D80-9765-48BFD446581D}" type="slidenum">
              <a:rPr lang="en-US" altLang="en-US" smtClean="0"/>
              <a:pPr/>
              <a:t>4</a:t>
            </a:fld>
            <a:endParaRPr lang="en-US" altLang="en-US" smtClean="0"/>
          </a:p>
        </p:txBody>
      </p:sp>
    </p:spTree>
    <p:extLst>
      <p:ext uri="{BB962C8B-B14F-4D97-AF65-F5344CB8AC3E}">
        <p14:creationId xmlns:p14="http://schemas.microsoft.com/office/powerpoint/2010/main" val="1738421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Validation that you know something and/or can DO something.</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3DC107-38A6-42A6-9BD4-3A6976FB7A70}" type="slidenum">
              <a:rPr lang="en-US" altLang="en-US" smtClean="0"/>
              <a:pPr/>
              <a:t>5</a:t>
            </a:fld>
            <a:endParaRPr lang="en-US" altLang="en-US" smtClean="0"/>
          </a:p>
        </p:txBody>
      </p:sp>
    </p:spTree>
    <p:extLst>
      <p:ext uri="{BB962C8B-B14F-4D97-AF65-F5344CB8AC3E}">
        <p14:creationId xmlns:p14="http://schemas.microsoft.com/office/powerpoint/2010/main" val="3277942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part of you dies</a:t>
            </a:r>
            <a:r>
              <a:rPr lang="en-US" baseline="0" dirty="0" smtClean="0"/>
              <a:t> if you no longer take risks.</a:t>
            </a:r>
          </a:p>
          <a:p>
            <a:endParaRPr lang="en-US" baseline="0" dirty="0" smtClean="0"/>
          </a:p>
          <a:p>
            <a:r>
              <a:rPr lang="en-US" baseline="0" dirty="0" smtClean="0"/>
              <a:t>Story about former boss not knowing about FILER.exe in Novell NetWare. He had great street knowledge but almost no formal knowledge.</a:t>
            </a:r>
            <a:endParaRPr lang="en-US" dirty="0"/>
          </a:p>
        </p:txBody>
      </p:sp>
      <p:sp>
        <p:nvSpPr>
          <p:cNvPr id="4" name="Slide Number Placeholder 3"/>
          <p:cNvSpPr>
            <a:spLocks noGrp="1"/>
          </p:cNvSpPr>
          <p:nvPr>
            <p:ph type="sldNum" sz="quarter" idx="10"/>
          </p:nvPr>
        </p:nvSpPr>
        <p:spPr/>
        <p:txBody>
          <a:bodyPr/>
          <a:lstStyle/>
          <a:p>
            <a:pPr>
              <a:defRPr/>
            </a:pPr>
            <a:fld id="{93E12A20-F523-4553-AE67-72D57DC8E1D8}" type="slidenum">
              <a:rPr lang="en-US" altLang="en-US" smtClean="0"/>
              <a:pPr>
                <a:defRPr/>
              </a:pPr>
              <a:t>6</a:t>
            </a:fld>
            <a:endParaRPr lang="en-US" altLang="en-US" dirty="0"/>
          </a:p>
        </p:txBody>
      </p:sp>
    </p:spTree>
    <p:extLst>
      <p:ext uri="{BB962C8B-B14F-4D97-AF65-F5344CB8AC3E}">
        <p14:creationId xmlns:p14="http://schemas.microsoft.com/office/powerpoint/2010/main" val="203849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focuses on SQL Server and data-specific certifications from Microsoft.</a:t>
            </a:r>
            <a:endParaRPr lang="en-US" dirty="0"/>
          </a:p>
        </p:txBody>
      </p:sp>
      <p:sp>
        <p:nvSpPr>
          <p:cNvPr id="4" name="Slide Number Placeholder 3"/>
          <p:cNvSpPr>
            <a:spLocks noGrp="1"/>
          </p:cNvSpPr>
          <p:nvPr>
            <p:ph type="sldNum" sz="quarter" idx="10"/>
          </p:nvPr>
        </p:nvSpPr>
        <p:spPr/>
        <p:txBody>
          <a:bodyPr/>
          <a:lstStyle/>
          <a:p>
            <a:pPr>
              <a:defRPr/>
            </a:pPr>
            <a:fld id="{93E12A20-F523-4553-AE67-72D57DC8E1D8}" type="slidenum">
              <a:rPr lang="en-US" altLang="en-US" smtClean="0"/>
              <a:pPr>
                <a:defRPr/>
              </a:pPr>
              <a:t>7</a:t>
            </a:fld>
            <a:endParaRPr lang="en-US" altLang="en-US" dirty="0"/>
          </a:p>
        </p:txBody>
      </p:sp>
    </p:spTree>
    <p:extLst>
      <p:ext uri="{BB962C8B-B14F-4D97-AF65-F5344CB8AC3E}">
        <p14:creationId xmlns:p14="http://schemas.microsoft.com/office/powerpoint/2010/main" val="3623192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value of this certification is questionable.</a:t>
            </a:r>
            <a:endParaRPr lang="en-US" dirty="0"/>
          </a:p>
        </p:txBody>
      </p:sp>
      <p:sp>
        <p:nvSpPr>
          <p:cNvPr id="4" name="Slide Number Placeholder 3"/>
          <p:cNvSpPr>
            <a:spLocks noGrp="1"/>
          </p:cNvSpPr>
          <p:nvPr>
            <p:ph type="sldNum" sz="quarter" idx="10"/>
          </p:nvPr>
        </p:nvSpPr>
        <p:spPr/>
        <p:txBody>
          <a:bodyPr/>
          <a:lstStyle/>
          <a:p>
            <a:pPr>
              <a:defRPr/>
            </a:pPr>
            <a:fld id="{93E12A20-F523-4553-AE67-72D57DC8E1D8}" type="slidenum">
              <a:rPr lang="en-US" altLang="en-US" smtClean="0"/>
              <a:pPr>
                <a:defRPr/>
              </a:pPr>
              <a:t>8</a:t>
            </a:fld>
            <a:endParaRPr lang="en-US" altLang="en-US" dirty="0"/>
          </a:p>
        </p:txBody>
      </p:sp>
    </p:spTree>
    <p:extLst>
      <p:ext uri="{BB962C8B-B14F-4D97-AF65-F5344CB8AC3E}">
        <p14:creationId xmlns:p14="http://schemas.microsoft.com/office/powerpoint/2010/main" val="173641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purpose of this slide is to show the variety of certifications and to provide links to the attendees for those who want to know more.</a:t>
            </a:r>
            <a:endParaRPr lang="en-US" dirty="0"/>
          </a:p>
        </p:txBody>
      </p:sp>
      <p:sp>
        <p:nvSpPr>
          <p:cNvPr id="4" name="Slide Number Placeholder 3"/>
          <p:cNvSpPr>
            <a:spLocks noGrp="1"/>
          </p:cNvSpPr>
          <p:nvPr>
            <p:ph type="sldNum" sz="quarter" idx="10"/>
          </p:nvPr>
        </p:nvSpPr>
        <p:spPr/>
        <p:txBody>
          <a:bodyPr/>
          <a:lstStyle/>
          <a:p>
            <a:pPr>
              <a:defRPr/>
            </a:pPr>
            <a:fld id="{93E12A20-F523-4553-AE67-72D57DC8E1D8}" type="slidenum">
              <a:rPr lang="en-US" altLang="en-US" smtClean="0"/>
              <a:pPr>
                <a:defRPr/>
              </a:pPr>
              <a:t>9</a:t>
            </a:fld>
            <a:endParaRPr lang="en-US" altLang="en-US" dirty="0"/>
          </a:p>
        </p:txBody>
      </p:sp>
    </p:spTree>
    <p:extLst>
      <p:ext uri="{BB962C8B-B14F-4D97-AF65-F5344CB8AC3E}">
        <p14:creationId xmlns:p14="http://schemas.microsoft.com/office/powerpoint/2010/main" val="196964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purpose of this slide is to show a “big picture” of </a:t>
            </a:r>
            <a:r>
              <a:rPr lang="en-US" altLang="en-US" i="1" dirty="0" smtClean="0"/>
              <a:t>most of </a:t>
            </a:r>
            <a:r>
              <a:rPr lang="en-US" altLang="en-US" dirty="0" smtClean="0"/>
              <a:t>the</a:t>
            </a:r>
            <a:r>
              <a:rPr lang="en-US" altLang="en-US" baseline="0" dirty="0" smtClean="0"/>
              <a:t> modern certifications.</a:t>
            </a: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0E707E-F594-41C5-B470-93B5CD6BD0D5}" type="slidenum">
              <a:rPr lang="en-US" altLang="en-US" smtClean="0"/>
              <a:pPr/>
              <a:t>11</a:t>
            </a:fld>
            <a:endParaRPr lang="en-US" altLang="en-US" smtClean="0"/>
          </a:p>
        </p:txBody>
      </p:sp>
    </p:spTree>
    <p:extLst>
      <p:ext uri="{BB962C8B-B14F-4D97-AF65-F5344CB8AC3E}">
        <p14:creationId xmlns:p14="http://schemas.microsoft.com/office/powerpoint/2010/main" val="2154396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609600"/>
            <a:ext cx="7924800" cy="1143000"/>
          </a:xfrm>
        </p:spPr>
        <p:txBody>
          <a:bodyPr/>
          <a:lstStyle>
            <a:lvl1pPr>
              <a:defRPr sz="4400"/>
            </a:lvl1pPr>
          </a:lstStyle>
          <a:p>
            <a:r>
              <a:rPr lang="en-US"/>
              <a:t>Click to edit Master title style</a:t>
            </a:r>
          </a:p>
        </p:txBody>
      </p:sp>
      <p:sp>
        <p:nvSpPr>
          <p:cNvPr id="3075" name="Rectangle 3"/>
          <p:cNvSpPr>
            <a:spLocks noGrp="1" noChangeArrowheads="1"/>
          </p:cNvSpPr>
          <p:nvPr>
            <p:ph type="subTitle" idx="1"/>
          </p:nvPr>
        </p:nvSpPr>
        <p:spPr>
          <a:xfrm>
            <a:off x="1371600" y="1981200"/>
            <a:ext cx="6400800" cy="609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dirty="0"/>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6D83A19C-C9F7-4D16-BBB7-F6E69C6EADE6}" type="slidenum">
              <a:rPr lang="en-US" altLang="en-US"/>
              <a:pPr>
                <a:defRPr/>
              </a:pPr>
              <a:t>‹#›</a:t>
            </a:fld>
            <a:endParaRPr lang="en-US" altLang="en-US" dirty="0"/>
          </a:p>
        </p:txBody>
      </p:sp>
    </p:spTree>
    <p:extLst>
      <p:ext uri="{BB962C8B-B14F-4D97-AF65-F5344CB8AC3E}">
        <p14:creationId xmlns:p14="http://schemas.microsoft.com/office/powerpoint/2010/main" val="525508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865DBA-987C-437B-B6AA-180DE320E596}" type="slidenum">
              <a:rPr lang="en-US" altLang="en-US"/>
              <a:pPr>
                <a:defRPr/>
              </a:pPr>
              <a:t>‹#›</a:t>
            </a:fld>
            <a:endParaRPr lang="en-US" altLang="en-US" dirty="0"/>
          </a:p>
        </p:txBody>
      </p:sp>
    </p:spTree>
    <p:extLst>
      <p:ext uri="{BB962C8B-B14F-4D97-AF65-F5344CB8AC3E}">
        <p14:creationId xmlns:p14="http://schemas.microsoft.com/office/powerpoint/2010/main" val="343353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8902-303F-4E59-BD5A-7ED359EA1540}" type="slidenum">
              <a:rPr lang="en-US" altLang="en-US"/>
              <a:pPr>
                <a:defRPr/>
              </a:pPr>
              <a:t>‹#›</a:t>
            </a:fld>
            <a:endParaRPr lang="en-US" altLang="en-US" dirty="0"/>
          </a:p>
        </p:txBody>
      </p:sp>
    </p:spTree>
    <p:extLst>
      <p:ext uri="{BB962C8B-B14F-4D97-AF65-F5344CB8AC3E}">
        <p14:creationId xmlns:p14="http://schemas.microsoft.com/office/powerpoint/2010/main" val="1998670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図形 1"/>
          <p:cNvSpPr>
            <a:spLocks noGrp="1"/>
          </p:cNvSpPr>
          <p:nvPr>
            <p:ph type="ctrTitle"/>
          </p:nvPr>
        </p:nvSpPr>
        <p:spPr>
          <a:xfrm>
            <a:off x="928662" y="1928803"/>
            <a:ext cx="7172348" cy="1470025"/>
          </a:xfrm>
        </p:spPr>
        <p:txBody>
          <a:bodyPr/>
          <a:lstStyle/>
          <a:p>
            <a:r>
              <a:rPr lang="en-US" altLang="ja-JP" smtClean="0"/>
              <a:t>Click to edit Master title style</a:t>
            </a:r>
            <a:endParaRPr lang="ja-JP" altLang="en-US" dirty="0"/>
          </a:p>
        </p:txBody>
      </p:sp>
      <p:sp>
        <p:nvSpPr>
          <p:cNvPr id="8" name="図形 7"/>
          <p:cNvSpPr>
            <a:spLocks noGrp="1"/>
          </p:cNvSpPr>
          <p:nvPr>
            <p:ph type="subTitle" idx="1"/>
          </p:nvPr>
        </p:nvSpPr>
        <p:spPr>
          <a:xfrm>
            <a:off x="1371600" y="3643314"/>
            <a:ext cx="6400800" cy="1285884"/>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ja-JP" altLang="en-US" dirty="0"/>
          </a:p>
        </p:txBody>
      </p:sp>
      <p:sp>
        <p:nvSpPr>
          <p:cNvPr id="4" name="正方形/長方形 28"/>
          <p:cNvSpPr>
            <a:spLocks noGrp="1"/>
          </p:cNvSpPr>
          <p:nvPr>
            <p:ph type="dt" sz="half" idx="10"/>
          </p:nvPr>
        </p:nvSpPr>
        <p:spPr/>
        <p:txBody>
          <a:bodyPr/>
          <a:lstStyle>
            <a:lvl1pPr>
              <a:defRPr/>
            </a:lvl1pPr>
          </a:lstStyle>
          <a:p>
            <a:pPr>
              <a:defRPr/>
            </a:pPr>
            <a:fld id="{C9C0AC76-10A9-45D0-BEDE-1E999596C657}" type="datetimeFigureOut">
              <a:rPr lang="en-US">
                <a:solidFill>
                  <a:prstClr val="white"/>
                </a:solidFill>
              </a:rPr>
              <a:pPr>
                <a:defRPr/>
              </a:pPr>
              <a:t>1/17/2018</a:t>
            </a:fld>
            <a:endParaRPr lang="en-US" dirty="0">
              <a:solidFill>
                <a:prstClr val="white"/>
              </a:solidFill>
            </a:endParaRPr>
          </a:p>
        </p:txBody>
      </p:sp>
      <p:sp>
        <p:nvSpPr>
          <p:cNvPr id="5" name="正方形/長方形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正方形/長方形 9"/>
          <p:cNvSpPr>
            <a:spLocks noGrp="1"/>
          </p:cNvSpPr>
          <p:nvPr>
            <p:ph type="sldNum" sz="quarter" idx="12"/>
          </p:nvPr>
        </p:nvSpPr>
        <p:spPr/>
        <p:txBody>
          <a:bodyPr/>
          <a:lstStyle>
            <a:lvl1pPr>
              <a:defRPr/>
            </a:lvl1pPr>
          </a:lstStyle>
          <a:p>
            <a:pPr>
              <a:defRPr/>
            </a:pPr>
            <a:fld id="{29A89E19-9FC0-4CFF-9B58-848B2B7704EB}"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77248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en-US" altLang="ja-JP" smtClean="0"/>
              <a:t>Click to edit Master title style</a:t>
            </a:r>
            <a:endParaRPr lang="ja-JP" altLang="en-US"/>
          </a:p>
        </p:txBody>
      </p:sp>
      <p:sp>
        <p:nvSpPr>
          <p:cNvPr id="3" name="図形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正方形/長方形 28"/>
          <p:cNvSpPr>
            <a:spLocks noGrp="1"/>
          </p:cNvSpPr>
          <p:nvPr>
            <p:ph type="dt" sz="half" idx="10"/>
          </p:nvPr>
        </p:nvSpPr>
        <p:spPr/>
        <p:txBody>
          <a:bodyPr/>
          <a:lstStyle>
            <a:lvl1pPr>
              <a:defRPr/>
            </a:lvl1pPr>
          </a:lstStyle>
          <a:p>
            <a:pPr>
              <a:defRPr/>
            </a:pPr>
            <a:fld id="{C124648D-913F-4EE2-BA48-783DD244FF11}" type="datetimeFigureOut">
              <a:rPr lang="en-US">
                <a:solidFill>
                  <a:prstClr val="white"/>
                </a:solidFill>
              </a:rPr>
              <a:pPr>
                <a:defRPr/>
              </a:pPr>
              <a:t>1/17/2018</a:t>
            </a:fld>
            <a:endParaRPr lang="en-US" dirty="0">
              <a:solidFill>
                <a:prstClr val="white"/>
              </a:solidFill>
            </a:endParaRPr>
          </a:p>
        </p:txBody>
      </p:sp>
      <p:sp>
        <p:nvSpPr>
          <p:cNvPr id="5" name="正方形/長方形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正方形/長方形 9"/>
          <p:cNvSpPr>
            <a:spLocks noGrp="1"/>
          </p:cNvSpPr>
          <p:nvPr>
            <p:ph type="sldNum" sz="quarter" idx="12"/>
          </p:nvPr>
        </p:nvSpPr>
        <p:spPr/>
        <p:txBody>
          <a:bodyPr/>
          <a:lstStyle>
            <a:lvl1pPr>
              <a:defRPr/>
            </a:lvl1pPr>
          </a:lstStyle>
          <a:p>
            <a:pPr>
              <a:defRPr/>
            </a:pPr>
            <a:fld id="{C7EFFD0A-FA10-439F-A918-6F93FB1CA1BD}"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17713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1000100" y="4714884"/>
            <a:ext cx="7215239" cy="862009"/>
          </a:xfrm>
        </p:spPr>
        <p:txBody>
          <a:bodyPr anchor="t"/>
          <a:lstStyle>
            <a:lvl1pPr algn="l">
              <a:defRPr sz="4000" b="1" cap="all"/>
            </a:lvl1pPr>
          </a:lstStyle>
          <a:p>
            <a:r>
              <a:rPr lang="en-US" altLang="ja-JP" smtClean="0"/>
              <a:t>Click to edit Master title style</a:t>
            </a:r>
            <a:endParaRPr lang="ja-JP" altLang="en-US" dirty="0"/>
          </a:p>
        </p:txBody>
      </p:sp>
      <p:sp>
        <p:nvSpPr>
          <p:cNvPr id="3" name="図形 2"/>
          <p:cNvSpPr>
            <a:spLocks noGrp="1"/>
          </p:cNvSpPr>
          <p:nvPr>
            <p:ph type="body" idx="1"/>
          </p:nvPr>
        </p:nvSpPr>
        <p:spPr>
          <a:xfrm>
            <a:off x="1000101" y="2857496"/>
            <a:ext cx="7215238" cy="1785950"/>
          </a:xfrm>
        </p:spPr>
        <p:txBody>
          <a:bodyPr anchor="b"/>
          <a:lstStyle>
            <a:lvl1pPr marL="0" indent="0">
              <a:buNone/>
              <a:defRPr sz="200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4" name="図形 3"/>
          <p:cNvSpPr>
            <a:spLocks noGrp="1"/>
          </p:cNvSpPr>
          <p:nvPr>
            <p:ph type="dt" sz="half" idx="10"/>
          </p:nvPr>
        </p:nvSpPr>
        <p:spPr/>
        <p:txBody>
          <a:bodyPr/>
          <a:lstStyle>
            <a:lvl1pPr>
              <a:defRPr>
                <a:solidFill>
                  <a:schemeClr val="tx1">
                    <a:tint val="75000"/>
                  </a:schemeClr>
                </a:solidFill>
              </a:defRPr>
            </a:lvl1pPr>
          </a:lstStyle>
          <a:p>
            <a:pPr>
              <a:defRPr/>
            </a:pPr>
            <a:fld id="{56221005-939B-4B5E-852D-5A6A3F19213A}" type="datetimeFigureOut">
              <a:rPr lang="en-US">
                <a:solidFill>
                  <a:prstClr val="black">
                    <a:tint val="75000"/>
                  </a:prstClr>
                </a:solidFill>
              </a:rPr>
              <a:pPr>
                <a:defRPr/>
              </a:pPr>
              <a:t>1/17/2018</a:t>
            </a:fld>
            <a:endParaRPr lang="en-US">
              <a:solidFill>
                <a:prstClr val="black">
                  <a:tint val="75000"/>
                </a:prstClr>
              </a:solidFill>
            </a:endParaRPr>
          </a:p>
        </p:txBody>
      </p:sp>
      <p:sp>
        <p:nvSpPr>
          <p:cNvPr id="5" name="図形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図形 5"/>
          <p:cNvSpPr>
            <a:spLocks noGrp="1"/>
          </p:cNvSpPr>
          <p:nvPr>
            <p:ph type="sldNum" sz="quarter" idx="12"/>
          </p:nvPr>
        </p:nvSpPr>
        <p:spPr/>
        <p:txBody>
          <a:bodyPr/>
          <a:lstStyle>
            <a:lvl1pPr>
              <a:defRPr>
                <a:solidFill>
                  <a:schemeClr val="tx1">
                    <a:tint val="75000"/>
                  </a:schemeClr>
                </a:solidFill>
              </a:defRPr>
            </a:lvl1pPr>
          </a:lstStyle>
          <a:p>
            <a:pPr>
              <a:defRPr/>
            </a:pPr>
            <a:fld id="{3466D9D4-809A-4E9A-8D0A-4BE2119F2CC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4470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lang="en-US" altLang="ja-JP" smtClean="0"/>
              <a:t>Click to edit Master title style</a:t>
            </a:r>
            <a:endParaRPr lang="ja-JP" altLang="en-US"/>
          </a:p>
        </p:txBody>
      </p:sp>
      <p:sp>
        <p:nvSpPr>
          <p:cNvPr id="3" name="図形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4" name="図形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正方形/長方形 28"/>
          <p:cNvSpPr>
            <a:spLocks noGrp="1"/>
          </p:cNvSpPr>
          <p:nvPr>
            <p:ph type="dt" sz="half" idx="10"/>
          </p:nvPr>
        </p:nvSpPr>
        <p:spPr/>
        <p:txBody>
          <a:bodyPr/>
          <a:lstStyle>
            <a:lvl1pPr>
              <a:defRPr/>
            </a:lvl1pPr>
          </a:lstStyle>
          <a:p>
            <a:pPr>
              <a:defRPr/>
            </a:pPr>
            <a:fld id="{6B5EA691-CBE3-434A-8091-DE4BBEF378B7}" type="datetimeFigureOut">
              <a:rPr lang="en-US">
                <a:solidFill>
                  <a:prstClr val="white"/>
                </a:solidFill>
              </a:rPr>
              <a:pPr>
                <a:defRPr/>
              </a:pPr>
              <a:t>1/17/2018</a:t>
            </a:fld>
            <a:endParaRPr lang="en-US" dirty="0">
              <a:solidFill>
                <a:prstClr val="white"/>
              </a:solidFill>
            </a:endParaRPr>
          </a:p>
        </p:txBody>
      </p:sp>
      <p:sp>
        <p:nvSpPr>
          <p:cNvPr id="6" name="正方形/長方形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正方形/長方形 9"/>
          <p:cNvSpPr>
            <a:spLocks noGrp="1"/>
          </p:cNvSpPr>
          <p:nvPr>
            <p:ph type="sldNum" sz="quarter" idx="12"/>
          </p:nvPr>
        </p:nvSpPr>
        <p:spPr/>
        <p:txBody>
          <a:bodyPr/>
          <a:lstStyle>
            <a:lvl1pPr>
              <a:defRPr/>
            </a:lvl1pPr>
          </a:lstStyle>
          <a:p>
            <a:pPr>
              <a:defRPr/>
            </a:pPr>
            <a:fld id="{188AD69F-EC8A-4686-A18C-8BC0C57CFC2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855476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lvl1pPr>
              <a:defRPr/>
            </a:lvl1pPr>
          </a:lstStyle>
          <a:p>
            <a:r>
              <a:rPr lang="en-US" altLang="ja-JP" smtClean="0"/>
              <a:t>Click to edit Master title style</a:t>
            </a:r>
            <a:endParaRPr lang="ja-JP" altLang="en-US"/>
          </a:p>
        </p:txBody>
      </p:sp>
      <p:sp>
        <p:nvSpPr>
          <p:cNvPr id="3" name="図形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p>
        </p:txBody>
      </p:sp>
      <p:sp>
        <p:nvSpPr>
          <p:cNvPr id="4" name="図形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5" name="図形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p>
        </p:txBody>
      </p:sp>
      <p:sp>
        <p:nvSpPr>
          <p:cNvPr id="6" name="図形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a:p>
        </p:txBody>
      </p:sp>
      <p:sp>
        <p:nvSpPr>
          <p:cNvPr id="7" name="正方形/長方形 28"/>
          <p:cNvSpPr>
            <a:spLocks noGrp="1"/>
          </p:cNvSpPr>
          <p:nvPr>
            <p:ph type="dt" sz="half" idx="10"/>
          </p:nvPr>
        </p:nvSpPr>
        <p:spPr/>
        <p:txBody>
          <a:bodyPr/>
          <a:lstStyle>
            <a:lvl1pPr>
              <a:defRPr/>
            </a:lvl1pPr>
          </a:lstStyle>
          <a:p>
            <a:pPr>
              <a:defRPr/>
            </a:pPr>
            <a:fld id="{EDAACD8E-C528-4669-B3C9-D95CD815665C}" type="datetimeFigureOut">
              <a:rPr lang="en-US">
                <a:solidFill>
                  <a:prstClr val="white"/>
                </a:solidFill>
              </a:rPr>
              <a:pPr>
                <a:defRPr/>
              </a:pPr>
              <a:t>1/17/2018</a:t>
            </a:fld>
            <a:endParaRPr lang="en-US" dirty="0">
              <a:solidFill>
                <a:prstClr val="white"/>
              </a:solidFill>
            </a:endParaRPr>
          </a:p>
        </p:txBody>
      </p:sp>
      <p:sp>
        <p:nvSpPr>
          <p:cNvPr id="8" name="正方形/長方形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正方形/長方形 9"/>
          <p:cNvSpPr>
            <a:spLocks noGrp="1"/>
          </p:cNvSpPr>
          <p:nvPr>
            <p:ph type="sldNum" sz="quarter" idx="12"/>
          </p:nvPr>
        </p:nvSpPr>
        <p:spPr/>
        <p:txBody>
          <a:bodyPr/>
          <a:lstStyle>
            <a:lvl1pPr>
              <a:defRPr/>
            </a:lvl1pPr>
          </a:lstStyle>
          <a:p>
            <a:pPr>
              <a:defRPr/>
            </a:pPr>
            <a:fld id="{AC257FEB-CC3B-4769-B7DF-7B9231F8DFC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21038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1671646" y="4572008"/>
            <a:ext cx="6400816" cy="928686"/>
          </a:xfrm>
        </p:spPr>
        <p:txBody>
          <a:bodyPr/>
          <a:lstStyle/>
          <a:p>
            <a:r>
              <a:rPr lang="en-US" altLang="ja-JP" smtClean="0"/>
              <a:t>Click to edit Master title style</a:t>
            </a:r>
            <a:endParaRPr lang="ja-JP" altLang="en-US" dirty="0"/>
          </a:p>
        </p:txBody>
      </p:sp>
      <p:sp>
        <p:nvSpPr>
          <p:cNvPr id="3" name="正方形/長方形 28"/>
          <p:cNvSpPr>
            <a:spLocks noGrp="1"/>
          </p:cNvSpPr>
          <p:nvPr>
            <p:ph type="dt" sz="half" idx="10"/>
          </p:nvPr>
        </p:nvSpPr>
        <p:spPr/>
        <p:txBody>
          <a:bodyPr/>
          <a:lstStyle>
            <a:lvl1pPr>
              <a:defRPr/>
            </a:lvl1pPr>
          </a:lstStyle>
          <a:p>
            <a:pPr>
              <a:defRPr/>
            </a:pPr>
            <a:fld id="{33E4C796-E6A7-4299-9FC7-5CE10D4EFEBE}" type="datetimeFigureOut">
              <a:rPr lang="en-US">
                <a:solidFill>
                  <a:prstClr val="white"/>
                </a:solidFill>
              </a:rPr>
              <a:pPr>
                <a:defRPr/>
              </a:pPr>
              <a:t>1/17/2018</a:t>
            </a:fld>
            <a:endParaRPr lang="en-US" dirty="0">
              <a:solidFill>
                <a:prstClr val="white"/>
              </a:solidFill>
            </a:endParaRPr>
          </a:p>
        </p:txBody>
      </p:sp>
      <p:sp>
        <p:nvSpPr>
          <p:cNvPr id="4" name="正方形/長方形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正方形/長方形 9"/>
          <p:cNvSpPr>
            <a:spLocks noGrp="1"/>
          </p:cNvSpPr>
          <p:nvPr>
            <p:ph type="sldNum" sz="quarter" idx="12"/>
          </p:nvPr>
        </p:nvSpPr>
        <p:spPr/>
        <p:txBody>
          <a:bodyPr/>
          <a:lstStyle>
            <a:lvl1pPr>
              <a:defRPr/>
            </a:lvl1pPr>
          </a:lstStyle>
          <a:p>
            <a:pPr>
              <a:defRPr/>
            </a:pPr>
            <a:fld id="{23A9ACA9-38D7-49D3-84F8-3FF0B59A4741}"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86289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正方形/長方形 28"/>
          <p:cNvSpPr>
            <a:spLocks noGrp="1"/>
          </p:cNvSpPr>
          <p:nvPr>
            <p:ph type="dt" sz="half" idx="10"/>
          </p:nvPr>
        </p:nvSpPr>
        <p:spPr/>
        <p:txBody>
          <a:bodyPr/>
          <a:lstStyle>
            <a:lvl1pPr>
              <a:defRPr/>
            </a:lvl1pPr>
          </a:lstStyle>
          <a:p>
            <a:pPr>
              <a:defRPr/>
            </a:pPr>
            <a:fld id="{AA653090-7D75-4F80-888A-B854ACE5DEBE}" type="datetimeFigureOut">
              <a:rPr lang="en-US">
                <a:solidFill>
                  <a:prstClr val="white"/>
                </a:solidFill>
              </a:rPr>
              <a:pPr>
                <a:defRPr/>
              </a:pPr>
              <a:t>1/17/2018</a:t>
            </a:fld>
            <a:endParaRPr lang="en-US" dirty="0">
              <a:solidFill>
                <a:prstClr val="white"/>
              </a:solidFill>
            </a:endParaRPr>
          </a:p>
        </p:txBody>
      </p:sp>
      <p:sp>
        <p:nvSpPr>
          <p:cNvPr id="3" name="正方形/長方形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正方形/長方形 9"/>
          <p:cNvSpPr>
            <a:spLocks noGrp="1"/>
          </p:cNvSpPr>
          <p:nvPr>
            <p:ph type="sldNum" sz="quarter" idx="12"/>
          </p:nvPr>
        </p:nvSpPr>
        <p:spPr/>
        <p:txBody>
          <a:bodyPr/>
          <a:lstStyle>
            <a:lvl1pPr>
              <a:defRPr/>
            </a:lvl1pPr>
          </a:lstStyle>
          <a:p>
            <a:pPr>
              <a:defRPr/>
            </a:pPr>
            <a:fld id="{23219CC8-AD7F-4564-948C-D61CC586FDA5}"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1195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57200" y="273050"/>
            <a:ext cx="3008313" cy="1162050"/>
          </a:xfrm>
        </p:spPr>
        <p:txBody>
          <a:bodyPr anchor="b"/>
          <a:lstStyle>
            <a:lvl1pPr algn="l">
              <a:defRPr sz="2000" b="1"/>
            </a:lvl1pPr>
          </a:lstStyle>
          <a:p>
            <a:r>
              <a:rPr lang="en-US" altLang="ja-JP" smtClean="0"/>
              <a:t>Click to edit Master title style</a:t>
            </a:r>
            <a:endParaRPr lang="ja-JP" altLang="en-US"/>
          </a:p>
        </p:txBody>
      </p:sp>
      <p:sp>
        <p:nvSpPr>
          <p:cNvPr id="3" name="図形 2"/>
          <p:cNvSpPr>
            <a:spLocks noGrp="1"/>
          </p:cNvSpPr>
          <p:nvPr>
            <p:ph idx="1"/>
          </p:nvPr>
        </p:nvSpPr>
        <p:spPr>
          <a:xfrm>
            <a:off x="3575050" y="1428737"/>
            <a:ext cx="5111750" cy="4697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図形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p>
        </p:txBody>
      </p:sp>
      <p:sp>
        <p:nvSpPr>
          <p:cNvPr id="5" name="正方形/長方形 28"/>
          <p:cNvSpPr>
            <a:spLocks noGrp="1"/>
          </p:cNvSpPr>
          <p:nvPr>
            <p:ph type="dt" sz="half" idx="10"/>
          </p:nvPr>
        </p:nvSpPr>
        <p:spPr/>
        <p:txBody>
          <a:bodyPr/>
          <a:lstStyle>
            <a:lvl1pPr>
              <a:defRPr/>
            </a:lvl1pPr>
          </a:lstStyle>
          <a:p>
            <a:pPr>
              <a:defRPr/>
            </a:pPr>
            <a:fld id="{7191682F-EFE6-4440-AC0C-44B89335DA4C}" type="datetimeFigureOut">
              <a:rPr lang="en-US">
                <a:solidFill>
                  <a:prstClr val="white"/>
                </a:solidFill>
              </a:rPr>
              <a:pPr>
                <a:defRPr/>
              </a:pPr>
              <a:t>1/17/2018</a:t>
            </a:fld>
            <a:endParaRPr lang="en-US" dirty="0">
              <a:solidFill>
                <a:prstClr val="white"/>
              </a:solidFill>
            </a:endParaRPr>
          </a:p>
        </p:txBody>
      </p:sp>
      <p:sp>
        <p:nvSpPr>
          <p:cNvPr id="6" name="正方形/長方形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正方形/長方形 9"/>
          <p:cNvSpPr>
            <a:spLocks noGrp="1"/>
          </p:cNvSpPr>
          <p:nvPr>
            <p:ph type="sldNum" sz="quarter" idx="12"/>
          </p:nvPr>
        </p:nvSpPr>
        <p:spPr/>
        <p:txBody>
          <a:bodyPr/>
          <a:lstStyle>
            <a:lvl1pPr>
              <a:defRPr/>
            </a:lvl1pPr>
          </a:lstStyle>
          <a:p>
            <a:pPr>
              <a:defRPr/>
            </a:pPr>
            <a:fld id="{5CF2B579-2356-49BA-92E4-5FDFDD4B5AC0}"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722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8ED903-D53C-4794-B51D-DC230B764B35}" type="slidenum">
              <a:rPr lang="en-US" altLang="en-US"/>
              <a:pPr>
                <a:defRPr/>
              </a:pPr>
              <a:t>‹#›</a:t>
            </a:fld>
            <a:endParaRPr lang="en-US" altLang="en-US" dirty="0"/>
          </a:p>
        </p:txBody>
      </p:sp>
    </p:spTree>
    <p:extLst>
      <p:ext uri="{BB962C8B-B14F-4D97-AF65-F5344CB8AC3E}">
        <p14:creationId xmlns:p14="http://schemas.microsoft.com/office/powerpoint/2010/main" val="3739692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1792288" y="5014914"/>
            <a:ext cx="5486400" cy="414350"/>
          </a:xfrm>
        </p:spPr>
        <p:txBody>
          <a:bodyPr anchor="b"/>
          <a:lstStyle>
            <a:lvl1pPr algn="ctr">
              <a:defRPr sz="2000" b="1"/>
            </a:lvl1pPr>
          </a:lstStyle>
          <a:p>
            <a:r>
              <a:rPr lang="en-US" altLang="ja-JP" smtClean="0"/>
              <a:t>Click to edit Master title style</a:t>
            </a:r>
            <a:endParaRPr lang="ja-JP" altLang="en-US" dirty="0"/>
          </a:p>
        </p:txBody>
      </p:sp>
      <p:sp>
        <p:nvSpPr>
          <p:cNvPr id="3" name="正方形/長方形 2"/>
          <p:cNvSpPr>
            <a:spLocks noGrp="1"/>
          </p:cNvSpPr>
          <p:nvPr>
            <p:ph type="pic" idx="1"/>
          </p:nvPr>
        </p:nvSpPr>
        <p:spPr>
          <a:xfrm>
            <a:off x="1792288" y="742960"/>
            <a:ext cx="5486400" cy="4114800"/>
          </a:xfrm>
          <a:prstGeom prst="rect">
            <a:avLst/>
          </a:prstGeom>
          <a:noFill/>
          <a:ln w="50800" cap="sq">
            <a:solidFill>
              <a:schemeClr val="tx1"/>
            </a:solidFill>
            <a:miter lim="800000"/>
          </a:ln>
          <a:effectLst>
            <a:outerShdw blurRad="76200" dist="50800" dir="13500000" algn="tl" rotWithShape="0">
              <a:schemeClr val="bg1">
                <a:alpha val="80000"/>
              </a:scheme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ja-JP" noProof="0" smtClean="0"/>
              <a:t>Click icon to add picture</a:t>
            </a:r>
            <a:endParaRPr lang="ja-JP" altLang="en-US" noProof="0" dirty="0"/>
          </a:p>
        </p:txBody>
      </p:sp>
      <p:sp>
        <p:nvSpPr>
          <p:cNvPr id="4" name="図形 3"/>
          <p:cNvSpPr>
            <a:spLocks noGrp="1"/>
          </p:cNvSpPr>
          <p:nvPr>
            <p:ph type="body" sz="half" idx="2"/>
          </p:nvPr>
        </p:nvSpPr>
        <p:spPr>
          <a:xfrm>
            <a:off x="1792288" y="5481658"/>
            <a:ext cx="5486400" cy="804862"/>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dirty="0"/>
          </a:p>
        </p:txBody>
      </p:sp>
      <p:sp>
        <p:nvSpPr>
          <p:cNvPr id="5" name="正方形/長方形 28"/>
          <p:cNvSpPr>
            <a:spLocks noGrp="1"/>
          </p:cNvSpPr>
          <p:nvPr>
            <p:ph type="dt" sz="half" idx="10"/>
          </p:nvPr>
        </p:nvSpPr>
        <p:spPr/>
        <p:txBody>
          <a:bodyPr/>
          <a:lstStyle>
            <a:lvl1pPr>
              <a:defRPr/>
            </a:lvl1pPr>
          </a:lstStyle>
          <a:p>
            <a:pPr>
              <a:defRPr/>
            </a:pPr>
            <a:fld id="{50ACD541-E6B6-4810-81B9-240CD9DA719F}" type="datetimeFigureOut">
              <a:rPr lang="en-US">
                <a:solidFill>
                  <a:prstClr val="white"/>
                </a:solidFill>
              </a:rPr>
              <a:pPr>
                <a:defRPr/>
              </a:pPr>
              <a:t>1/17/2018</a:t>
            </a:fld>
            <a:endParaRPr lang="en-US" dirty="0">
              <a:solidFill>
                <a:prstClr val="white"/>
              </a:solidFill>
            </a:endParaRPr>
          </a:p>
        </p:txBody>
      </p:sp>
      <p:sp>
        <p:nvSpPr>
          <p:cNvPr id="6" name="正方形/長方形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正方形/長方形 9"/>
          <p:cNvSpPr>
            <a:spLocks noGrp="1"/>
          </p:cNvSpPr>
          <p:nvPr>
            <p:ph type="sldNum" sz="quarter" idx="12"/>
          </p:nvPr>
        </p:nvSpPr>
        <p:spPr/>
        <p:txBody>
          <a:bodyPr/>
          <a:lstStyle>
            <a:lvl1pPr>
              <a:defRPr/>
            </a:lvl1pPr>
          </a:lstStyle>
          <a:p>
            <a:pPr>
              <a:defRPr/>
            </a:pPr>
            <a:fld id="{F891AD2A-D5FB-4DE3-9D02-8BB6094E8FC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97343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671514" y="274638"/>
            <a:ext cx="7829576" cy="1011222"/>
          </a:xfrm>
        </p:spPr>
        <p:txBody>
          <a:bodyPr/>
          <a:lstStyle/>
          <a:p>
            <a:r>
              <a:rPr lang="en-US" altLang="ja-JP" smtClean="0"/>
              <a:t>Click to edit Master title style</a:t>
            </a:r>
            <a:endParaRPr lang="ja-JP" altLang="en-US" dirty="0"/>
          </a:p>
        </p:txBody>
      </p:sp>
      <p:sp>
        <p:nvSpPr>
          <p:cNvPr id="3" name="図形 2"/>
          <p:cNvSpPr>
            <a:spLocks noGrp="1"/>
          </p:cNvSpPr>
          <p:nvPr>
            <p:ph type="body" orient="vert" idx="1"/>
          </p:nvPr>
        </p:nvSpPr>
        <p:spPr>
          <a:xfrm>
            <a:off x="671514" y="1285860"/>
            <a:ext cx="7829576" cy="4357718"/>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正方形/長方形 28"/>
          <p:cNvSpPr>
            <a:spLocks noGrp="1"/>
          </p:cNvSpPr>
          <p:nvPr>
            <p:ph type="dt" sz="half" idx="10"/>
          </p:nvPr>
        </p:nvSpPr>
        <p:spPr/>
        <p:txBody>
          <a:bodyPr/>
          <a:lstStyle>
            <a:lvl1pPr>
              <a:defRPr/>
            </a:lvl1pPr>
          </a:lstStyle>
          <a:p>
            <a:pPr>
              <a:defRPr/>
            </a:pPr>
            <a:fld id="{F41E98C8-E3B5-4894-B792-D85E632D78A1}" type="datetimeFigureOut">
              <a:rPr lang="en-US">
                <a:solidFill>
                  <a:prstClr val="white"/>
                </a:solidFill>
              </a:rPr>
              <a:pPr>
                <a:defRPr/>
              </a:pPr>
              <a:t>1/17/2018</a:t>
            </a:fld>
            <a:endParaRPr lang="en-US" dirty="0">
              <a:solidFill>
                <a:prstClr val="white"/>
              </a:solidFill>
            </a:endParaRPr>
          </a:p>
        </p:txBody>
      </p:sp>
      <p:sp>
        <p:nvSpPr>
          <p:cNvPr id="5" name="正方形/長方形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正方形/長方形 9"/>
          <p:cNvSpPr>
            <a:spLocks noGrp="1"/>
          </p:cNvSpPr>
          <p:nvPr>
            <p:ph type="sldNum" sz="quarter" idx="12"/>
          </p:nvPr>
        </p:nvSpPr>
        <p:spPr/>
        <p:txBody>
          <a:bodyPr/>
          <a:lstStyle>
            <a:lvl1pPr>
              <a:defRPr/>
            </a:lvl1pPr>
          </a:lstStyle>
          <a:p>
            <a:pPr>
              <a:defRPr/>
            </a:pPr>
            <a:fld id="{F2675268-0764-4F8E-8A02-DE6BB36988E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70969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43702" y="285730"/>
            <a:ext cx="1785950" cy="5565797"/>
          </a:xfrm>
        </p:spPr>
        <p:txBody>
          <a:bodyPr vert="eaVert"/>
          <a:lstStyle>
            <a:lvl1pPr>
              <a:defRPr>
                <a:gradFill flip="none" rotWithShape="1">
                  <a:gsLst>
                    <a:gs pos="0">
                      <a:schemeClr val="tx1">
                        <a:tint val="65000"/>
                      </a:schemeClr>
                    </a:gs>
                    <a:gs pos="49900">
                      <a:schemeClr val="tx1">
                        <a:tint val="95000"/>
                      </a:schemeClr>
                    </a:gs>
                    <a:gs pos="50000">
                      <a:schemeClr val="tx1"/>
                    </a:gs>
                    <a:gs pos="100000">
                      <a:schemeClr val="tx1">
                        <a:tint val="95000"/>
                      </a:schemeClr>
                    </a:gs>
                  </a:gsLst>
                  <a:lin ang="5400000" scaled="1"/>
                  <a:tileRect/>
                </a:gradFill>
              </a:defRPr>
            </a:lvl1pPr>
          </a:lstStyle>
          <a:p>
            <a:r>
              <a:rPr lang="en-US" altLang="ja-JP" smtClean="0"/>
              <a:t>Click to edit Master title style</a:t>
            </a:r>
            <a:endParaRPr lang="ja-JP" altLang="en-US" dirty="0"/>
          </a:p>
        </p:txBody>
      </p:sp>
      <p:sp>
        <p:nvSpPr>
          <p:cNvPr id="3" name="図形 2"/>
          <p:cNvSpPr>
            <a:spLocks noGrp="1"/>
          </p:cNvSpPr>
          <p:nvPr>
            <p:ph type="body" orient="vert" idx="1"/>
          </p:nvPr>
        </p:nvSpPr>
        <p:spPr>
          <a:xfrm>
            <a:off x="642910" y="274640"/>
            <a:ext cx="5834090" cy="5583253"/>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dirty="0"/>
          </a:p>
        </p:txBody>
      </p:sp>
      <p:sp>
        <p:nvSpPr>
          <p:cNvPr id="4" name="図形 3"/>
          <p:cNvSpPr>
            <a:spLocks noGrp="1"/>
          </p:cNvSpPr>
          <p:nvPr>
            <p:ph type="dt" sz="half" idx="10"/>
          </p:nvPr>
        </p:nvSpPr>
        <p:spPr>
          <a:xfrm>
            <a:off x="652463" y="6356350"/>
            <a:ext cx="2133600" cy="365125"/>
          </a:xfrm>
        </p:spPr>
        <p:txBody>
          <a:bodyPr/>
          <a:lstStyle>
            <a:lvl1pPr>
              <a:defRPr/>
            </a:lvl1pPr>
          </a:lstStyle>
          <a:p>
            <a:pPr>
              <a:defRPr/>
            </a:pPr>
            <a:fld id="{3CB46A08-7126-447F-A81E-8E6EBB5EC768}" type="datetimeFigureOut">
              <a:rPr lang="en-US">
                <a:solidFill>
                  <a:prstClr val="white"/>
                </a:solidFill>
              </a:rPr>
              <a:pPr>
                <a:defRPr/>
              </a:pPr>
              <a:t>1/17/2018</a:t>
            </a:fld>
            <a:endParaRPr lang="en-US">
              <a:solidFill>
                <a:prstClr val="white"/>
              </a:solidFill>
            </a:endParaRPr>
          </a:p>
        </p:txBody>
      </p:sp>
      <p:sp>
        <p:nvSpPr>
          <p:cNvPr id="5" name="図形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図形 5"/>
          <p:cNvSpPr>
            <a:spLocks noGrp="1"/>
          </p:cNvSpPr>
          <p:nvPr>
            <p:ph type="sldNum" sz="quarter" idx="12"/>
          </p:nvPr>
        </p:nvSpPr>
        <p:spPr>
          <a:xfrm>
            <a:off x="6286500" y="6356350"/>
            <a:ext cx="2133600" cy="365125"/>
          </a:xfrm>
        </p:spPr>
        <p:txBody>
          <a:bodyPr/>
          <a:lstStyle>
            <a:lvl1pPr>
              <a:defRPr/>
            </a:lvl1pPr>
          </a:lstStyle>
          <a:p>
            <a:pPr>
              <a:defRPr/>
            </a:pPr>
            <a:fld id="{8245919C-28A7-4342-85AC-E23A6911190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03200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endParaRPr lang="en-US"/>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US"/>
          </a:p>
        </p:txBody>
      </p:sp>
      <p:sp>
        <p:nvSpPr>
          <p:cNvPr id="6" name="Slide Number Placeholder 5"/>
          <p:cNvSpPr>
            <a:spLocks noGrp="1"/>
          </p:cNvSpPr>
          <p:nvPr>
            <p:ph type="sldNum" sz="quarter" idx="12"/>
          </p:nvPr>
        </p:nvSpPr>
        <p:spPr>
          <a:xfrm>
            <a:off x="8040685" y="5870576"/>
            <a:ext cx="417516" cy="377825"/>
          </a:xfrm>
        </p:spPr>
        <p:txBody>
          <a:bodyPr/>
          <a:lstStyle/>
          <a:p>
            <a:pPr>
              <a:defRPr/>
            </a:pPr>
            <a:fld id="{6D83A19C-C9F7-4D16-BBB7-F6E69C6EADE6}" type="slidenum">
              <a:rPr lang="en-US" altLang="en-US" smtClean="0"/>
              <a:pPr>
                <a:defRPr/>
              </a:pPr>
              <a:t>‹#›</a:t>
            </a:fld>
            <a:endParaRPr lang="en-US" altLang="en-US" dirty="0"/>
          </a:p>
        </p:txBody>
      </p:sp>
    </p:spTree>
    <p:extLst>
      <p:ext uri="{BB962C8B-B14F-4D97-AF65-F5344CB8AC3E}">
        <p14:creationId xmlns:p14="http://schemas.microsoft.com/office/powerpoint/2010/main" val="2221749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8ED903-D53C-4794-B51D-DC230B764B35}" type="slidenum">
              <a:rPr lang="en-US" altLang="en-US" smtClean="0"/>
              <a:pPr>
                <a:defRPr/>
              </a:pPr>
              <a:t>‹#›</a:t>
            </a:fld>
            <a:endParaRPr lang="en-US" altLang="en-US" dirty="0"/>
          </a:p>
        </p:txBody>
      </p:sp>
    </p:spTree>
    <p:extLst>
      <p:ext uri="{BB962C8B-B14F-4D97-AF65-F5344CB8AC3E}">
        <p14:creationId xmlns:p14="http://schemas.microsoft.com/office/powerpoint/2010/main" val="42148256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60F235-01F1-45BE-84BC-65A502839299}" type="slidenum">
              <a:rPr lang="en-US" altLang="en-US" smtClean="0"/>
              <a:pPr>
                <a:defRPr/>
              </a:pPr>
              <a:t>‹#›</a:t>
            </a:fld>
            <a:endParaRPr lang="en-US" altLang="en-US" dirty="0"/>
          </a:p>
        </p:txBody>
      </p:sp>
    </p:spTree>
    <p:extLst>
      <p:ext uri="{BB962C8B-B14F-4D97-AF65-F5344CB8AC3E}">
        <p14:creationId xmlns:p14="http://schemas.microsoft.com/office/powerpoint/2010/main" val="1655235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DAFC992-D978-4D1C-AF6E-4303BBD42B6D}" type="slidenum">
              <a:rPr lang="en-US" altLang="en-US" smtClean="0"/>
              <a:pPr>
                <a:defRPr/>
              </a:pPr>
              <a:t>‹#›</a:t>
            </a:fld>
            <a:endParaRPr lang="en-US" altLang="en-US" dirty="0"/>
          </a:p>
        </p:txBody>
      </p:sp>
    </p:spTree>
    <p:extLst>
      <p:ext uri="{BB962C8B-B14F-4D97-AF65-F5344CB8AC3E}">
        <p14:creationId xmlns:p14="http://schemas.microsoft.com/office/powerpoint/2010/main" val="390045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CFA7584-E3DA-46B9-9109-A84779A126AA}" type="slidenum">
              <a:rPr lang="en-US" altLang="en-US" smtClean="0"/>
              <a:pPr>
                <a:defRPr/>
              </a:pPr>
              <a:t>‹#›</a:t>
            </a:fld>
            <a:endParaRPr lang="en-US" altLang="en-US" dirty="0"/>
          </a:p>
        </p:txBody>
      </p:sp>
    </p:spTree>
    <p:extLst>
      <p:ext uri="{BB962C8B-B14F-4D97-AF65-F5344CB8AC3E}">
        <p14:creationId xmlns:p14="http://schemas.microsoft.com/office/powerpoint/2010/main" val="33015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6979948-FA5A-44E3-B069-D5A48143B0FC}" type="slidenum">
              <a:rPr lang="en-US" altLang="en-US" smtClean="0"/>
              <a:pPr>
                <a:defRPr/>
              </a:pPr>
              <a:t>‹#›</a:t>
            </a:fld>
            <a:endParaRPr lang="en-US" altLang="en-US" dirty="0"/>
          </a:p>
        </p:txBody>
      </p:sp>
    </p:spTree>
    <p:extLst>
      <p:ext uri="{BB962C8B-B14F-4D97-AF65-F5344CB8AC3E}">
        <p14:creationId xmlns:p14="http://schemas.microsoft.com/office/powerpoint/2010/main" val="701583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BBA1A5C-14DD-40F2-A3D1-D3EB055DFA40}" type="slidenum">
              <a:rPr lang="en-US" altLang="en-US" smtClean="0"/>
              <a:pPr>
                <a:defRPr/>
              </a:pPr>
              <a:t>‹#›</a:t>
            </a:fld>
            <a:endParaRPr lang="en-US" altLang="en-US" dirty="0"/>
          </a:p>
        </p:txBody>
      </p:sp>
    </p:spTree>
    <p:extLst>
      <p:ext uri="{BB962C8B-B14F-4D97-AF65-F5344CB8AC3E}">
        <p14:creationId xmlns:p14="http://schemas.microsoft.com/office/powerpoint/2010/main" val="343722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60F235-01F1-45BE-84BC-65A502839299}" type="slidenum">
              <a:rPr lang="en-US" altLang="en-US"/>
              <a:pPr>
                <a:defRPr/>
              </a:pPr>
              <a:t>‹#›</a:t>
            </a:fld>
            <a:endParaRPr lang="en-US" altLang="en-US" dirty="0"/>
          </a:p>
        </p:txBody>
      </p:sp>
    </p:spTree>
    <p:extLst>
      <p:ext uri="{BB962C8B-B14F-4D97-AF65-F5344CB8AC3E}">
        <p14:creationId xmlns:p14="http://schemas.microsoft.com/office/powerpoint/2010/main" val="1312864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0CD11D-5265-4E4C-AD69-64CBCB38B6EC}" type="slidenum">
              <a:rPr lang="en-US" altLang="en-US" smtClean="0"/>
              <a:pPr>
                <a:defRPr/>
              </a:pPr>
              <a:t>‹#›</a:t>
            </a:fld>
            <a:endParaRPr lang="en-US" altLang="en-US" dirty="0"/>
          </a:p>
        </p:txBody>
      </p:sp>
    </p:spTree>
    <p:extLst>
      <p:ext uri="{BB962C8B-B14F-4D97-AF65-F5344CB8AC3E}">
        <p14:creationId xmlns:p14="http://schemas.microsoft.com/office/powerpoint/2010/main" val="4153710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316C577-11C2-4DBE-837A-AA9646B71447}" type="slidenum">
              <a:rPr lang="en-US" altLang="en-US" smtClean="0"/>
              <a:pPr>
                <a:defRPr/>
              </a:pPr>
              <a:t>‹#›</a:t>
            </a:fld>
            <a:endParaRPr lang="en-US" altLang="en-US" dirty="0"/>
          </a:p>
        </p:txBody>
      </p:sp>
    </p:spTree>
    <p:extLst>
      <p:ext uri="{BB962C8B-B14F-4D97-AF65-F5344CB8AC3E}">
        <p14:creationId xmlns:p14="http://schemas.microsoft.com/office/powerpoint/2010/main" val="3026091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8E667A-9751-47BE-B200-EEF4B0A15DD9}" type="slidenum">
              <a:rPr lang="en-US" altLang="en-US" smtClean="0"/>
              <a:pPr>
                <a:defRPr/>
              </a:pPr>
              <a:t>‹#›</a:t>
            </a:fld>
            <a:endParaRPr lang="en-US" altLang="en-US" dirty="0"/>
          </a:p>
        </p:txBody>
      </p:sp>
    </p:spTree>
    <p:extLst>
      <p:ext uri="{BB962C8B-B14F-4D97-AF65-F5344CB8AC3E}">
        <p14:creationId xmlns:p14="http://schemas.microsoft.com/office/powerpoint/2010/main" val="1412457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8E667A-9751-47BE-B200-EEF4B0A15DD9}" type="slidenum">
              <a:rPr lang="en-US" altLang="en-US" smtClean="0"/>
              <a:pPr>
                <a:defRPr/>
              </a:pPr>
              <a:t>‹#›</a:t>
            </a:fld>
            <a:endParaRPr lang="en-US" altLang="en-US" dirty="0"/>
          </a:p>
        </p:txBody>
      </p:sp>
    </p:spTree>
    <p:extLst>
      <p:ext uri="{BB962C8B-B14F-4D97-AF65-F5344CB8AC3E}">
        <p14:creationId xmlns:p14="http://schemas.microsoft.com/office/powerpoint/2010/main" val="4132655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8E667A-9751-47BE-B200-EEF4B0A15DD9}" type="slidenum">
              <a:rPr lang="en-US" altLang="en-US" smtClean="0"/>
              <a:pPr>
                <a:defRPr/>
              </a:pPr>
              <a:t>‹#›</a:t>
            </a:fld>
            <a:endParaRPr lang="en-US" altLang="en-US" dirty="0"/>
          </a:p>
        </p:txBody>
      </p:sp>
    </p:spTree>
    <p:extLst>
      <p:ext uri="{BB962C8B-B14F-4D97-AF65-F5344CB8AC3E}">
        <p14:creationId xmlns:p14="http://schemas.microsoft.com/office/powerpoint/2010/main" val="3462442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8E667A-9751-47BE-B200-EEF4B0A15DD9}" type="slidenum">
              <a:rPr lang="en-US" altLang="en-US" smtClean="0"/>
              <a:pPr>
                <a:defRPr/>
              </a:pPr>
              <a:t>‹#›</a:t>
            </a:fld>
            <a:endParaRPr lang="en-US" altLang="en-US" dirty="0"/>
          </a:p>
        </p:txBody>
      </p:sp>
    </p:spTree>
    <p:extLst>
      <p:ext uri="{BB962C8B-B14F-4D97-AF65-F5344CB8AC3E}">
        <p14:creationId xmlns:p14="http://schemas.microsoft.com/office/powerpoint/2010/main" val="1511162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8E667A-9751-47BE-B200-EEF4B0A15DD9}" type="slidenum">
              <a:rPr lang="en-US" altLang="en-US" smtClean="0"/>
              <a:pPr>
                <a:defRPr/>
              </a:pPr>
              <a:t>‹#›</a:t>
            </a:fld>
            <a:endParaRPr lang="en-US" altLang="en-US" dirty="0"/>
          </a:p>
        </p:txBody>
      </p:sp>
    </p:spTree>
    <p:extLst>
      <p:ext uri="{BB962C8B-B14F-4D97-AF65-F5344CB8AC3E}">
        <p14:creationId xmlns:p14="http://schemas.microsoft.com/office/powerpoint/2010/main" val="2046682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8E667A-9751-47BE-B200-EEF4B0A15DD9}" type="slidenum">
              <a:rPr lang="en-US" altLang="en-US" smtClean="0"/>
              <a:pPr>
                <a:defRPr/>
              </a:pPr>
              <a:t>‹#›</a:t>
            </a:fld>
            <a:endParaRPr lang="en-US" altLang="en-US" dirty="0"/>
          </a:p>
        </p:txBody>
      </p:sp>
    </p:spTree>
    <p:extLst>
      <p:ext uri="{BB962C8B-B14F-4D97-AF65-F5344CB8AC3E}">
        <p14:creationId xmlns:p14="http://schemas.microsoft.com/office/powerpoint/2010/main" val="733053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865DBA-987C-437B-B6AA-180DE320E596}" type="slidenum">
              <a:rPr lang="en-US" altLang="en-US" smtClean="0"/>
              <a:pPr>
                <a:defRPr/>
              </a:pPr>
              <a:t>‹#›</a:t>
            </a:fld>
            <a:endParaRPr lang="en-US" altLang="en-US" dirty="0"/>
          </a:p>
        </p:txBody>
      </p:sp>
    </p:spTree>
    <p:extLst>
      <p:ext uri="{BB962C8B-B14F-4D97-AF65-F5344CB8AC3E}">
        <p14:creationId xmlns:p14="http://schemas.microsoft.com/office/powerpoint/2010/main" val="23092553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C18902-303F-4E59-BD5A-7ED359EA1540}" type="slidenum">
              <a:rPr lang="en-US" altLang="en-US" smtClean="0"/>
              <a:pPr>
                <a:defRPr/>
              </a:pPr>
              <a:t>‹#›</a:t>
            </a:fld>
            <a:endParaRPr lang="en-US" altLang="en-US" dirty="0"/>
          </a:p>
        </p:txBody>
      </p:sp>
    </p:spTree>
    <p:extLst>
      <p:ext uri="{BB962C8B-B14F-4D97-AF65-F5344CB8AC3E}">
        <p14:creationId xmlns:p14="http://schemas.microsoft.com/office/powerpoint/2010/main" val="353661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524000"/>
            <a:ext cx="3467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524000"/>
            <a:ext cx="3467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AFC992-D978-4D1C-AF6E-4303BBD42B6D}" type="slidenum">
              <a:rPr lang="en-US" altLang="en-US"/>
              <a:pPr>
                <a:defRPr/>
              </a:pPr>
              <a:t>‹#›</a:t>
            </a:fld>
            <a:endParaRPr lang="en-US" altLang="en-US" dirty="0"/>
          </a:p>
        </p:txBody>
      </p:sp>
    </p:spTree>
    <p:extLst>
      <p:ext uri="{BB962C8B-B14F-4D97-AF65-F5344CB8AC3E}">
        <p14:creationId xmlns:p14="http://schemas.microsoft.com/office/powerpoint/2010/main" val="253080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FA7584-E3DA-46B9-9109-A84779A126AA}" type="slidenum">
              <a:rPr lang="en-US" altLang="en-US"/>
              <a:pPr>
                <a:defRPr/>
              </a:pPr>
              <a:t>‹#›</a:t>
            </a:fld>
            <a:endParaRPr lang="en-US" altLang="en-US" dirty="0"/>
          </a:p>
        </p:txBody>
      </p:sp>
    </p:spTree>
    <p:extLst>
      <p:ext uri="{BB962C8B-B14F-4D97-AF65-F5344CB8AC3E}">
        <p14:creationId xmlns:p14="http://schemas.microsoft.com/office/powerpoint/2010/main" val="342352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979948-FA5A-44E3-B069-D5A48143B0FC}" type="slidenum">
              <a:rPr lang="en-US" altLang="en-US"/>
              <a:pPr>
                <a:defRPr/>
              </a:pPr>
              <a:t>‹#›</a:t>
            </a:fld>
            <a:endParaRPr lang="en-US" altLang="en-US" dirty="0"/>
          </a:p>
        </p:txBody>
      </p:sp>
    </p:spTree>
    <p:extLst>
      <p:ext uri="{BB962C8B-B14F-4D97-AF65-F5344CB8AC3E}">
        <p14:creationId xmlns:p14="http://schemas.microsoft.com/office/powerpoint/2010/main" val="8295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BA1A5C-14DD-40F2-A3D1-D3EB055DFA40}" type="slidenum">
              <a:rPr lang="en-US" altLang="en-US"/>
              <a:pPr>
                <a:defRPr/>
              </a:pPr>
              <a:t>‹#›</a:t>
            </a:fld>
            <a:endParaRPr lang="en-US" altLang="en-US" dirty="0"/>
          </a:p>
        </p:txBody>
      </p:sp>
    </p:spTree>
    <p:extLst>
      <p:ext uri="{BB962C8B-B14F-4D97-AF65-F5344CB8AC3E}">
        <p14:creationId xmlns:p14="http://schemas.microsoft.com/office/powerpoint/2010/main" val="285824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0CD11D-5265-4E4C-AD69-64CBCB38B6EC}" type="slidenum">
              <a:rPr lang="en-US" altLang="en-US"/>
              <a:pPr>
                <a:defRPr/>
              </a:pPr>
              <a:t>‹#›</a:t>
            </a:fld>
            <a:endParaRPr lang="en-US" altLang="en-US" dirty="0"/>
          </a:p>
        </p:txBody>
      </p:sp>
    </p:spTree>
    <p:extLst>
      <p:ext uri="{BB962C8B-B14F-4D97-AF65-F5344CB8AC3E}">
        <p14:creationId xmlns:p14="http://schemas.microsoft.com/office/powerpoint/2010/main" val="112844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16C577-11C2-4DBE-837A-AA9646B71447}" type="slidenum">
              <a:rPr lang="en-US" altLang="en-US"/>
              <a:pPr>
                <a:defRPr/>
              </a:pPr>
              <a:t>‹#›</a:t>
            </a:fld>
            <a:endParaRPr lang="en-US" altLang="en-US" dirty="0"/>
          </a:p>
        </p:txBody>
      </p:sp>
    </p:spTree>
    <p:extLst>
      <p:ext uri="{BB962C8B-B14F-4D97-AF65-F5344CB8AC3E}">
        <p14:creationId xmlns:p14="http://schemas.microsoft.com/office/powerpoint/2010/main" val="150282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828800" y="1524000"/>
            <a:ext cx="7086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828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dirty="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962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48E667A-9751-47BE-B200-EEF4B0A15DD9}"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000" b="1">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4000" b="1">
          <a:solidFill>
            <a:schemeClr val="tx2"/>
          </a:solidFill>
          <a:latin typeface="Verdana" panose="020B0604030504040204" pitchFamily="34" charset="0"/>
          <a:ea typeface="Verdana" panose="020B0604030504040204" pitchFamily="34" charset="0"/>
          <a:cs typeface="Verdana" panose="020B0604030504040204" pitchFamily="34" charset="0"/>
        </a:defRPr>
      </a:lvl2pPr>
      <a:lvl3pPr algn="ctr" rtl="0" eaLnBrk="0" fontAlgn="base" hangingPunct="0">
        <a:spcBef>
          <a:spcPct val="0"/>
        </a:spcBef>
        <a:spcAft>
          <a:spcPct val="0"/>
        </a:spcAft>
        <a:defRPr sz="4000" b="1">
          <a:solidFill>
            <a:schemeClr val="tx2"/>
          </a:solidFill>
          <a:latin typeface="Verdana" panose="020B0604030504040204" pitchFamily="34" charset="0"/>
          <a:ea typeface="Verdana" panose="020B0604030504040204" pitchFamily="34" charset="0"/>
          <a:cs typeface="Verdana" panose="020B0604030504040204" pitchFamily="34" charset="0"/>
        </a:defRPr>
      </a:lvl3pPr>
      <a:lvl4pPr algn="ctr" rtl="0" eaLnBrk="0" fontAlgn="base" hangingPunct="0">
        <a:spcBef>
          <a:spcPct val="0"/>
        </a:spcBef>
        <a:spcAft>
          <a:spcPct val="0"/>
        </a:spcAft>
        <a:defRPr sz="4000" b="1">
          <a:solidFill>
            <a:schemeClr val="tx2"/>
          </a:solidFill>
          <a:latin typeface="Verdana" panose="020B0604030504040204" pitchFamily="34" charset="0"/>
          <a:ea typeface="Verdana" panose="020B0604030504040204" pitchFamily="34" charset="0"/>
          <a:cs typeface="Verdana" panose="020B0604030504040204" pitchFamily="34" charset="0"/>
        </a:defRPr>
      </a:lvl4pPr>
      <a:lvl5pPr algn="ctr" rtl="0" eaLnBrk="0" fontAlgn="base" hangingPunct="0">
        <a:spcBef>
          <a:spcPct val="0"/>
        </a:spcBef>
        <a:spcAft>
          <a:spcPct val="0"/>
        </a:spcAft>
        <a:defRPr sz="4000" b="1">
          <a:solidFill>
            <a:schemeClr val="tx2"/>
          </a:solidFill>
          <a:latin typeface="Verdana" panose="020B0604030504040204" pitchFamily="34" charset="0"/>
          <a:ea typeface="Verdana" panose="020B0604030504040204" pitchFamily="34" charset="0"/>
          <a:cs typeface="Verdana" panose="020B0604030504040204" pitchFamily="34"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Font typeface="Wingdings" panose="05000000000000000000" pitchFamily="2" charset="2"/>
        <a:buChar char="Ø"/>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Font typeface="Wingdings" pitchFamily="2" charset="2"/>
        <a:buChar char="Ø"/>
        <a:defRPr sz="2000">
          <a:solidFill>
            <a:schemeClr val="tx1"/>
          </a:solidFill>
          <a:latin typeface="+mn-lt"/>
        </a:defRPr>
      </a:lvl6pPr>
      <a:lvl7pPr marL="2971800" indent="-228600" algn="l" rtl="0" fontAlgn="base">
        <a:spcBef>
          <a:spcPct val="20000"/>
        </a:spcBef>
        <a:spcAft>
          <a:spcPct val="0"/>
        </a:spcAft>
        <a:buFont typeface="Wingdings" pitchFamily="2" charset="2"/>
        <a:buChar char="Ø"/>
        <a:defRPr sz="2000">
          <a:solidFill>
            <a:schemeClr val="tx1"/>
          </a:solidFill>
          <a:latin typeface="+mn-lt"/>
        </a:defRPr>
      </a:lvl7pPr>
      <a:lvl8pPr marL="3429000" indent="-228600" algn="l" rtl="0" fontAlgn="base">
        <a:spcBef>
          <a:spcPct val="20000"/>
        </a:spcBef>
        <a:spcAft>
          <a:spcPct val="0"/>
        </a:spcAft>
        <a:buFont typeface="Wingdings" pitchFamily="2" charset="2"/>
        <a:buChar char="Ø"/>
        <a:defRPr sz="2000">
          <a:solidFill>
            <a:schemeClr val="tx1"/>
          </a:solidFill>
          <a:latin typeface="+mn-lt"/>
        </a:defRPr>
      </a:lvl8pPr>
      <a:lvl9pPr marL="3886200" indent="-228600" algn="l" rtl="0" fontAlgn="base">
        <a:spcBef>
          <a:spcPct val="20000"/>
        </a:spcBef>
        <a:spcAft>
          <a:spcPct val="0"/>
        </a:spcAft>
        <a:buFont typeface="Wingdings" pitchFamily="2" charset="2"/>
        <a:buChar char="Ø"/>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正方形/長方形 17"/>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ja-JP" altLang="en-US" smtClean="0"/>
          </a:p>
        </p:txBody>
      </p:sp>
      <p:sp>
        <p:nvSpPr>
          <p:cNvPr id="29" name="正方形/長方形 28"/>
          <p:cNvSpPr>
            <a:spLocks noGrp="1"/>
          </p:cNvSpPr>
          <p:nvPr>
            <p:ph type="dt" sz="half" idx="2"/>
          </p:nvPr>
        </p:nvSpPr>
        <p:spPr>
          <a:xfrm>
            <a:off x="457200" y="6356350"/>
            <a:ext cx="2133600" cy="365125"/>
          </a:xfrm>
          <a:prstGeom prst="rect">
            <a:avLst/>
          </a:prstGeom>
        </p:spPr>
        <p:txBody>
          <a:bodyPr vert="horz" rtlCol="0" anchor="ctr"/>
          <a:lstStyle>
            <a:lvl1pPr algn="l" fontAlgn="auto">
              <a:spcBef>
                <a:spcPts val="0"/>
              </a:spcBef>
              <a:spcAft>
                <a:spcPts val="0"/>
              </a:spcAft>
              <a:defRPr sz="1200">
                <a:solidFill>
                  <a:schemeClr val="bg1"/>
                </a:solidFill>
                <a:latin typeface="+mn-lt"/>
                <a:cs typeface="+mn-cs"/>
              </a:defRPr>
            </a:lvl1pPr>
          </a:lstStyle>
          <a:p>
            <a:pPr eaLnBrk="1" hangingPunct="1">
              <a:defRPr/>
            </a:pPr>
            <a:fld id="{94A7F3E5-D051-4DD4-B30B-D1B16EB05566}" type="datetimeFigureOut">
              <a:rPr lang="en-US">
                <a:solidFill>
                  <a:prstClr val="white"/>
                </a:solidFill>
              </a:rPr>
              <a:pPr eaLnBrk="1" hangingPunct="1">
                <a:defRPr/>
              </a:pPr>
              <a:t>1/17/2018</a:t>
            </a:fld>
            <a:endParaRPr lang="en-US" dirty="0">
              <a:solidFill>
                <a:prstClr val="white"/>
              </a:solidFill>
            </a:endParaRPr>
          </a:p>
        </p:txBody>
      </p:sp>
      <p:sp>
        <p:nvSpPr>
          <p:cNvPr id="4" name="正方形/長方形 3"/>
          <p:cNvSpPr>
            <a:spLocks noGrp="1"/>
          </p:cNvSpPr>
          <p:nvPr>
            <p:ph type="ftr" sz="quarter" idx="3"/>
          </p:nvPr>
        </p:nvSpPr>
        <p:spPr>
          <a:xfrm>
            <a:off x="3124200" y="6356350"/>
            <a:ext cx="2895600" cy="365125"/>
          </a:xfrm>
          <a:prstGeom prst="rect">
            <a:avLst/>
          </a:prstGeom>
        </p:spPr>
        <p:txBody>
          <a:bodyPr vert="horz"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ndParaRPr>
          </a:p>
        </p:txBody>
      </p:sp>
      <p:sp>
        <p:nvSpPr>
          <p:cNvPr id="10" name="正方形/長方形 9"/>
          <p:cNvSpPr>
            <a:spLocks noGrp="1"/>
          </p:cNvSpPr>
          <p:nvPr>
            <p:ph type="sldNum" sz="quarter" idx="4"/>
          </p:nvPr>
        </p:nvSpPr>
        <p:spPr>
          <a:xfrm>
            <a:off x="6553200" y="6356350"/>
            <a:ext cx="2133600" cy="365125"/>
          </a:xfrm>
          <a:prstGeom prst="rect">
            <a:avLst/>
          </a:prstGeom>
        </p:spPr>
        <p:txBody>
          <a:bodyPr vert="horz" rtlCol="0" anchor="ctr"/>
          <a:lstStyle>
            <a:lvl1pPr algn="r" fontAlgn="auto">
              <a:spcBef>
                <a:spcPts val="0"/>
              </a:spcBef>
              <a:spcAft>
                <a:spcPts val="0"/>
              </a:spcAft>
              <a:defRPr sz="1200">
                <a:solidFill>
                  <a:schemeClr val="bg1"/>
                </a:solidFill>
                <a:latin typeface="+mn-lt"/>
                <a:cs typeface="+mn-cs"/>
              </a:defRPr>
            </a:lvl1pPr>
          </a:lstStyle>
          <a:p>
            <a:pPr eaLnBrk="1" hangingPunct="1">
              <a:defRPr/>
            </a:pPr>
            <a:fld id="{1A76E6E0-4867-4132-995C-45FD7D0BB80C}" type="slidenum">
              <a:rPr lang="en-US">
                <a:solidFill>
                  <a:prstClr val="white"/>
                </a:solidFill>
              </a:rPr>
              <a:pPr eaLnBrk="1" hangingPunct="1">
                <a:defRPr/>
              </a:pPr>
              <a:t>‹#›</a:t>
            </a:fld>
            <a:endParaRPr lang="en-US" dirty="0">
              <a:solidFill>
                <a:prstClr val="white"/>
              </a:solidFill>
            </a:endParaRPr>
          </a:p>
        </p:txBody>
      </p:sp>
      <p:sp>
        <p:nvSpPr>
          <p:cNvPr id="22" name="正方形/長方形 21"/>
          <p:cNvSpPr>
            <a:spLocks noGrp="1"/>
          </p:cNvSpPr>
          <p:nvPr>
            <p:ph type="title"/>
          </p:nvPr>
        </p:nvSpPr>
        <p:spPr>
          <a:xfrm>
            <a:off x="457200" y="274638"/>
            <a:ext cx="8229600" cy="1143000"/>
          </a:xfrm>
          <a:prstGeom prst="rect">
            <a:avLst/>
          </a:prstGeom>
          <a:noFill/>
        </p:spPr>
        <p:txBody>
          <a:bodyPr vert="horz" rtlCol="0" anchor="ctr">
            <a:normAutofit/>
          </a:bodyPr>
          <a:lstStyle/>
          <a:p>
            <a:r>
              <a:rPr lang="en-US" altLang="ja-JP" smtClean="0"/>
              <a:t>Click to edit Master title style</a:t>
            </a:r>
            <a:endParaRPr lang="ja-JP" altLang="en-US" dirty="0"/>
          </a:p>
        </p:txBody>
      </p:sp>
    </p:spTree>
    <p:extLst>
      <p:ext uri="{BB962C8B-B14F-4D97-AF65-F5344CB8AC3E}">
        <p14:creationId xmlns:p14="http://schemas.microsoft.com/office/powerpoint/2010/main" val="40435459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kumimoji="1" sz="440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defRPr>
      </a:lvl2pPr>
      <a:lvl3pPr algn="ctr" rtl="0" eaLnBrk="0" fontAlgn="base" hangingPunct="0">
        <a:spcBef>
          <a:spcPct val="0"/>
        </a:spcBef>
        <a:spcAft>
          <a:spcPct val="0"/>
        </a:spcAft>
        <a:defRPr kumimoji="1" sz="4400">
          <a:solidFill>
            <a:schemeClr val="tx1"/>
          </a:solidFill>
          <a:latin typeface="Calibri" pitchFamily="34" charset="0"/>
        </a:defRPr>
      </a:lvl3pPr>
      <a:lvl4pPr algn="ctr" rtl="0" eaLnBrk="0" fontAlgn="base" hangingPunct="0">
        <a:spcBef>
          <a:spcPct val="0"/>
        </a:spcBef>
        <a:spcAft>
          <a:spcPct val="0"/>
        </a:spcAft>
        <a:defRPr kumimoji="1" sz="4400">
          <a:solidFill>
            <a:schemeClr val="tx1"/>
          </a:solidFill>
          <a:latin typeface="Calibri" pitchFamily="34" charset="0"/>
        </a:defRPr>
      </a:lvl4pPr>
      <a:lvl5pPr algn="ctr" rtl="0" eaLnBrk="0" fontAlgn="base" hangingPunct="0">
        <a:spcBef>
          <a:spcPct val="0"/>
        </a:spcBef>
        <a:spcAft>
          <a:spcPct val="0"/>
        </a:spcAft>
        <a:defRPr kumimoji="1" sz="4400">
          <a:solidFill>
            <a:schemeClr val="tx1"/>
          </a:solidFill>
          <a:latin typeface="Calibri" pitchFamily="34" charset="0"/>
        </a:defRPr>
      </a:lvl5pPr>
      <a:lvl6pPr marL="457200" algn="ctr" rtl="0" fontAlgn="base">
        <a:spcBef>
          <a:spcPct val="0"/>
        </a:spcBef>
        <a:spcAft>
          <a:spcPct val="0"/>
        </a:spcAft>
        <a:defRPr kumimoji="1" sz="4400">
          <a:solidFill>
            <a:schemeClr val="tx1"/>
          </a:solidFill>
          <a:latin typeface="Calibri" pitchFamily="34" charset="0"/>
        </a:defRPr>
      </a:lvl6pPr>
      <a:lvl7pPr marL="914400" algn="ctr" rtl="0" fontAlgn="base">
        <a:spcBef>
          <a:spcPct val="0"/>
        </a:spcBef>
        <a:spcAft>
          <a:spcPct val="0"/>
        </a:spcAft>
        <a:defRPr kumimoji="1" sz="4400">
          <a:solidFill>
            <a:schemeClr val="tx1"/>
          </a:solidFill>
          <a:latin typeface="Calibri" pitchFamily="34" charset="0"/>
        </a:defRPr>
      </a:lvl7pPr>
      <a:lvl8pPr marL="1371600" algn="ctr" rtl="0" fontAlgn="base">
        <a:spcBef>
          <a:spcPct val="0"/>
        </a:spcBef>
        <a:spcAft>
          <a:spcPct val="0"/>
        </a:spcAft>
        <a:defRPr kumimoji="1" sz="4400">
          <a:solidFill>
            <a:schemeClr val="tx1"/>
          </a:solidFill>
          <a:latin typeface="Calibri" pitchFamily="34" charset="0"/>
        </a:defRPr>
      </a:lvl8pPr>
      <a:lvl9pPr marL="1828800" algn="ctr" rtl="0" fontAlgn="base">
        <a:spcBef>
          <a:spcPct val="0"/>
        </a:spcBef>
        <a:spcAft>
          <a:spcPct val="0"/>
        </a:spcAft>
        <a:defRPr kumimoji="1"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n"/>
        <a:defRPr kumimoji="1" sz="3200">
          <a:solidFill>
            <a:schemeClr val="tx2"/>
          </a:solidFill>
          <a:latin typeface="+mn-lt"/>
          <a:ea typeface="+mn-ea"/>
          <a:cs typeface="+mn-cs"/>
        </a:defRPr>
      </a:lvl1pPr>
      <a:lvl2pPr marL="742950" indent="-285750" algn="l" rtl="0" eaLnBrk="0" fontAlgn="base" hangingPunct="0">
        <a:spcBef>
          <a:spcPct val="20000"/>
        </a:spcBef>
        <a:spcAft>
          <a:spcPct val="0"/>
        </a:spcAft>
        <a:buClr>
          <a:srgbClr val="36262B"/>
        </a:buClr>
        <a:buSzPct val="85000"/>
        <a:buFont typeface="Wingdings" pitchFamily="2" charset="2"/>
        <a:buChar char="n"/>
        <a:defRPr kumimoji="1" sz="2800">
          <a:solidFill>
            <a:schemeClr val="tx2"/>
          </a:solidFill>
          <a:latin typeface="+mn-lt"/>
          <a:ea typeface="+mn-ea"/>
          <a:cs typeface="+mn-cs"/>
        </a:defRPr>
      </a:lvl2pPr>
      <a:lvl3pPr marL="1143000" indent="-228600" algn="l" rtl="0" eaLnBrk="0" fontAlgn="base" hangingPunct="0">
        <a:spcBef>
          <a:spcPct val="20000"/>
        </a:spcBef>
        <a:spcAft>
          <a:spcPct val="0"/>
        </a:spcAft>
        <a:buClr>
          <a:srgbClr val="6C4C61"/>
        </a:buClr>
        <a:buSzPct val="75000"/>
        <a:buFont typeface="Wingdings" pitchFamily="2" charset="2"/>
        <a:buChar char="n"/>
        <a:defRPr kumimoji="1" sz="2400">
          <a:solidFill>
            <a:schemeClr val="tx2"/>
          </a:solidFill>
          <a:latin typeface="+mn-lt"/>
          <a:ea typeface="+mn-ea"/>
          <a:cs typeface="+mn-cs"/>
        </a:defRPr>
      </a:lvl3pPr>
      <a:lvl4pPr marL="1600200" indent="-228600" algn="l" rtl="0" eaLnBrk="0" fontAlgn="base" hangingPunct="0">
        <a:spcBef>
          <a:spcPct val="20000"/>
        </a:spcBef>
        <a:spcAft>
          <a:spcPct val="0"/>
        </a:spcAft>
        <a:buClr>
          <a:srgbClr val="66611A"/>
        </a:buClr>
        <a:buSzPct val="75000"/>
        <a:buFont typeface="Wingdings" pitchFamily="2" charset="2"/>
        <a:buChar char="n"/>
        <a:defRPr kumimoji="1" sz="2000">
          <a:solidFill>
            <a:schemeClr val="tx2"/>
          </a:solidFill>
          <a:latin typeface="+mn-lt"/>
          <a:ea typeface="+mn-ea"/>
          <a:cs typeface="+mn-cs"/>
        </a:defRPr>
      </a:lvl4pPr>
      <a:lvl5pPr marL="2057400" indent="-228600" algn="l" rtl="0" eaLnBrk="0" fontAlgn="base" hangingPunct="0">
        <a:spcBef>
          <a:spcPct val="20000"/>
        </a:spcBef>
        <a:spcAft>
          <a:spcPct val="0"/>
        </a:spcAft>
        <a:buClr>
          <a:srgbClr val="394461"/>
        </a:buClr>
        <a:buSzPct val="70000"/>
        <a:buFont typeface="Wingdings" pitchFamily="2" charset="2"/>
        <a:buChar char="n"/>
        <a:defRPr kumimoji="1" sz="2000">
          <a:solidFill>
            <a:schemeClr val="tx2"/>
          </a:solidFill>
          <a:latin typeface="+mn-lt"/>
          <a:ea typeface="+mn-ea"/>
          <a:cs typeface="+mn-cs"/>
        </a:defRPr>
      </a:lvl5pPr>
      <a:lvl6pPr marL="2514600" indent="-228600" algn="l" rtl="0" eaLnBrk="1" latinLnBrk="0" hangingPunct="1">
        <a:spcBef>
          <a:spcPct val="20000"/>
        </a:spcBef>
        <a:buClr>
          <a:schemeClr val="accent1">
            <a:shade val="50000"/>
          </a:schemeClr>
        </a:buClr>
        <a:buSzPct val="60000"/>
        <a:buFont typeface="Wingdings"/>
        <a:buChar char="n"/>
        <a:defRPr kumimoji="1" sz="2000">
          <a:solidFill>
            <a:schemeClr val="tx2"/>
          </a:solidFill>
          <a:latin typeface="+mn-lt"/>
          <a:ea typeface="+mn-ea"/>
          <a:cs typeface="+mn-cs"/>
        </a:defRPr>
      </a:lvl6pPr>
      <a:lvl7pPr marL="2971800" indent="-228600" algn="l" rtl="0" eaLnBrk="1" latinLnBrk="0" hangingPunct="1">
        <a:spcBef>
          <a:spcPct val="20000"/>
        </a:spcBef>
        <a:buClr>
          <a:schemeClr val="accent2">
            <a:shade val="50000"/>
          </a:schemeClr>
        </a:buClr>
        <a:buSzPct val="60000"/>
        <a:buFont typeface="Wingdings"/>
        <a:buChar char="n"/>
        <a:defRPr kumimoji="1" sz="2000">
          <a:solidFill>
            <a:schemeClr val="tx2"/>
          </a:solidFill>
          <a:latin typeface="+mn-lt"/>
          <a:ea typeface="+mn-ea"/>
          <a:cs typeface="+mn-cs"/>
        </a:defRPr>
      </a:lvl7pPr>
      <a:lvl8pPr marL="3429000" indent="-228600" algn="l" rtl="0" eaLnBrk="1" latinLnBrk="0" hangingPunct="1">
        <a:spcBef>
          <a:spcPct val="20000"/>
        </a:spcBef>
        <a:buClr>
          <a:schemeClr val="accent5">
            <a:shade val="50000"/>
          </a:schemeClr>
        </a:buClr>
        <a:buSzPct val="60000"/>
        <a:buFont typeface="Wingdings"/>
        <a:buChar char="n"/>
        <a:defRPr kumimoji="1" sz="2000">
          <a:solidFill>
            <a:schemeClr val="tx2"/>
          </a:solidFill>
          <a:latin typeface="+mn-lt"/>
          <a:ea typeface="+mn-ea"/>
          <a:cs typeface="+mn-cs"/>
        </a:defRPr>
      </a:lvl8pPr>
      <a:lvl9pPr marL="3886200" indent="-228600" algn="l" rtl="0" eaLnBrk="1" latinLnBrk="0" hangingPunct="1">
        <a:spcBef>
          <a:spcPct val="20000"/>
        </a:spcBef>
        <a:buClr>
          <a:schemeClr val="tx1"/>
        </a:buClr>
        <a:buSzPct val="50000"/>
        <a:buFont typeface="Wingdings"/>
        <a:buChar char="n"/>
        <a:defRPr kumimoji="1" sz="2000">
          <a:solidFill>
            <a:schemeClr val="tx2"/>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B48E667A-9751-47BE-B200-EEF4B0A15DD9}" type="slidenum">
              <a:rPr lang="en-US" altLang="en-US" smtClean="0"/>
              <a:pPr>
                <a:defRPr/>
              </a:pPr>
              <a:t>‹#›</a:t>
            </a:fld>
            <a:endParaRPr lang="en-US" altLang="en-US" dirty="0"/>
          </a:p>
        </p:txBody>
      </p:sp>
    </p:spTree>
    <p:extLst>
      <p:ext uri="{BB962C8B-B14F-4D97-AF65-F5344CB8AC3E}">
        <p14:creationId xmlns:p14="http://schemas.microsoft.com/office/powerpoint/2010/main" val="721073599"/>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hls.com/"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0.jpeg"/><Relationship Id="rId5" Type="http://schemas.openxmlformats.org/officeDocument/2006/relationships/hyperlink" Target="http://glass.sqlpass.org/" TargetMode="Externa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hyperlink" Target="https://www.microsoft.com/en-us/learning/exam-70-467.aspx" TargetMode="External"/><Relationship Id="rId13" Type="http://schemas.openxmlformats.org/officeDocument/2006/relationships/hyperlink" Target="https://www.microsoft.com/en-us/learning/exam-70-774.aspx" TargetMode="External"/><Relationship Id="rId3" Type="http://schemas.openxmlformats.org/officeDocument/2006/relationships/hyperlink" Target="https://www.microsoft.com/en-us/learning/exam-70-473.aspx" TargetMode="External"/><Relationship Id="rId7" Type="http://schemas.openxmlformats.org/officeDocument/2006/relationships/hyperlink" Target="https://www.microsoft.com/en-us/learning/exam-70-466.aspx" TargetMode="External"/><Relationship Id="rId12" Type="http://schemas.openxmlformats.org/officeDocument/2006/relationships/hyperlink" Target="https://www.microsoft.com/en-us/learning/exam-70-773.aspx" TargetMode="External"/><Relationship Id="rId2" Type="http://schemas.openxmlformats.org/officeDocument/2006/relationships/hyperlink" Target="https://www.microsoft.com/en-us/learning/mcse-data-management-analytics.aspx" TargetMode="External"/><Relationship Id="rId1" Type="http://schemas.openxmlformats.org/officeDocument/2006/relationships/slideLayout" Target="../slideLayouts/slideLayout2.xml"/><Relationship Id="rId6" Type="http://schemas.openxmlformats.org/officeDocument/2006/relationships/hyperlink" Target="https://www.microsoft.com/en-us/learning/exam-70-465.aspx" TargetMode="External"/><Relationship Id="rId11" Type="http://schemas.openxmlformats.org/officeDocument/2006/relationships/hyperlink" Target="https://www.microsoft.com/en-us/learning/exam-70-768.aspx" TargetMode="External"/><Relationship Id="rId5" Type="http://schemas.openxmlformats.org/officeDocument/2006/relationships/hyperlink" Target="https://www.microsoft.com/en-us/learning/exam-70-464.aspx" TargetMode="External"/><Relationship Id="rId10" Type="http://schemas.openxmlformats.org/officeDocument/2006/relationships/hyperlink" Target="https://www.microsoft.com/en-us/learning/exam-70-767.aspx" TargetMode="External"/><Relationship Id="rId4" Type="http://schemas.openxmlformats.org/officeDocument/2006/relationships/hyperlink" Target="https://www.microsoft.com/en-us/learning/exam-70-475.aspx" TargetMode="External"/><Relationship Id="rId9" Type="http://schemas.openxmlformats.org/officeDocument/2006/relationships/hyperlink" Target="https://www.microsoft.com/en-us/learning/exam-70-762.aspx" TargetMode="External"/><Relationship Id="rId14" Type="http://schemas.openxmlformats.org/officeDocument/2006/relationships/hyperlink" Target="https://www.microsoft.com/en-us/learning/exam-70-775.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squillace.com/tech/techdiagrams/SQL_2016_Certification_Paths.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hyperlink" Target="https://borntolearn.mslearn.net/b/weblog/posts/our-best-kept-secret-remote-online-exam-proctoring?WT.mc_id=msl_nsl_OP_Exams_usen_LeX-Newsletters-lp01.04.18" TargetMode="External"/><Relationship Id="rId2" Type="http://schemas.openxmlformats.org/officeDocument/2006/relationships/hyperlink" Target="https://home.pearsonvue.co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microsoftvirtualacademy.com/product-training/sql-server" TargetMode="External"/><Relationship Id="rId13" Type="http://schemas.openxmlformats.org/officeDocument/2006/relationships/image" Target="../media/image38.png"/><Relationship Id="rId3" Type="http://schemas.openxmlformats.org/officeDocument/2006/relationships/hyperlink" Target="https://www.microsoft.com/en-us/learning/exam-70-764.aspx" TargetMode="External"/><Relationship Id="rId7" Type="http://schemas.openxmlformats.org/officeDocument/2006/relationships/hyperlink" Target="https://technet.microsoft.com/en-us/dn912438" TargetMode="External"/><Relationship Id="rId12" Type="http://schemas.openxmlformats.org/officeDocument/2006/relationships/image" Target="../media/image9.png"/><Relationship Id="rId2" Type="http://schemas.openxmlformats.org/officeDocument/2006/relationships/notesSlide" Target="../notesSlides/notesSlide10.xml"/><Relationship Id="rId16"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hyperlink" Target="http://social.technet.microsoft.com/Forums/en-US/home?category=sqlserver&amp;filter=alltypes&amp;sort=lastpostdesc" TargetMode="External"/><Relationship Id="rId11" Type="http://schemas.openxmlformats.org/officeDocument/2006/relationships/image" Target="../media/image37.jpeg"/><Relationship Id="rId5" Type="http://schemas.openxmlformats.org/officeDocument/2006/relationships/hyperlink" Target="https://www.microsoft.com/learning/en-us/sql-training.aspx" TargetMode="External"/><Relationship Id="rId15" Type="http://schemas.openxmlformats.org/officeDocument/2006/relationships/image" Target="../media/image40.png"/><Relationship Id="rId10" Type="http://schemas.openxmlformats.org/officeDocument/2006/relationships/hyperlink" Target="https://www.amazon.com/Training-70-461-Querying-Microsoft-Server/dp/0735666059/ref=sr_1_1?ie=UTF8&amp;qid=1490135723&amp;sr=8-1&amp;keywords=70-461" TargetMode="External"/><Relationship Id="rId4" Type="http://schemas.openxmlformats.org/officeDocument/2006/relationships/hyperlink" Target="http://www.microsoft.com/learning/en-us/certification-overview.aspx" TargetMode="External"/><Relationship Id="rId9" Type="http://schemas.openxmlformats.org/officeDocument/2006/relationships/hyperlink" Target="http://www.amazon.com/Training-Kit-Exam-70-461-Microsoft/dp/0735666059/ref=sr_1_1?ie=UTF8&amp;qid=1398124773&amp;sr=8-1&amp;keywords=70-461" TargetMode="External"/><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hyperlink" Target="https://www.transcender.com/practice-exam/microsoft/70-461.ka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ranscender.com/dept.aspx?dept_id=1062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asureup.com/default.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www.transcender.com/practice-exam/microsoft/70-461.kap" TargetMode="Externa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www.microsoft.com/learning/en-us/exam-70-461.asp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microsoftvirtualacademy.com/en-us/training-courses/administering-microsoft-sql-server-2012-jump-start-8259?l=70lJ0hKy_7704984382" TargetMode="External"/><Relationship Id="rId18" Type="http://schemas.openxmlformats.org/officeDocument/2006/relationships/image" Target="../media/image18.png"/><Relationship Id="rId3" Type="http://schemas.openxmlformats.org/officeDocument/2006/relationships/hyperlink" Target="http://www.bing.com/maps/?FORM=Z9LH2#Y3A9NDIuNTgyMTAwfi04NC40NTA3OTgmbHZsPTQmc3R5PXImcT1zcXVpbGxhY2UlMkMlMjBpdGFseQ==" TargetMode="External"/><Relationship Id="rId21" Type="http://schemas.openxmlformats.org/officeDocument/2006/relationships/hyperlink" Target="https://gotquestions.org/" TargetMode="External"/><Relationship Id="rId7" Type="http://schemas.openxmlformats.org/officeDocument/2006/relationships/hyperlink" Target="https://www.microsoft.com/learning/en-us/mct-certification.aspx" TargetMode="External"/><Relationship Id="rId12" Type="http://schemas.openxmlformats.org/officeDocument/2006/relationships/image" Target="../media/image15.png"/><Relationship Id="rId17" Type="http://schemas.openxmlformats.org/officeDocument/2006/relationships/hyperlink" Target="http://www.sqlpass.org/" TargetMode="External"/><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2.jpeg"/><Relationship Id="rId11" Type="http://schemas.openxmlformats.org/officeDocument/2006/relationships/hyperlink" Target="http://www.sqlsaturday.com/" TargetMode="External"/><Relationship Id="rId5" Type="http://schemas.openxmlformats.org/officeDocument/2006/relationships/hyperlink" Target="http://www.nhlearningsolutions.com/" TargetMode="External"/><Relationship Id="rId15" Type="http://schemas.openxmlformats.org/officeDocument/2006/relationships/hyperlink" Target="http://www.linkedin.com/in/georgesquillace" TargetMode="External"/><Relationship Id="rId23" Type="http://schemas.openxmlformats.org/officeDocument/2006/relationships/image" Target="../media/image20.jpeg"/><Relationship Id="rId10" Type="http://schemas.openxmlformats.org/officeDocument/2006/relationships/image" Target="../media/image14.png"/><Relationship Id="rId19" Type="http://schemas.openxmlformats.org/officeDocument/2006/relationships/hyperlink" Target="http://glass.sqlpass.org/" TargetMode="External"/><Relationship Id="rId4" Type="http://schemas.openxmlformats.org/officeDocument/2006/relationships/image" Target="../media/image11.png"/><Relationship Id="rId9" Type="http://schemas.openxmlformats.org/officeDocument/2006/relationships/hyperlink" Target="https://www.microsoft.com/learning/en-us/certification-overview.aspx" TargetMode="External"/><Relationship Id="rId14" Type="http://schemas.openxmlformats.org/officeDocument/2006/relationships/image" Target="../media/image16.png"/><Relationship Id="rId22" Type="http://schemas.openxmlformats.org/officeDocument/2006/relationships/image" Target="../media/image19.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icrosoft.com/learning/en-us/certification-exams.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mailto:george.squillace@NHL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Certifi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hyperlink" Target="https://www.microsoft.com/en-us/learning/certification-benefit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hyperlink" Target="https://www.microsoft.com/en-us/learning/browse-all-certifications.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hyperlink" Target="https://www.microsoft.com/en-us/learning/exam-98-364.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microsoft.com/en-us/learning/exam-70-764.aspx" TargetMode="External"/><Relationship Id="rId13" Type="http://schemas.openxmlformats.org/officeDocument/2006/relationships/hyperlink" Target="https://www.microsoft.com/en-us/learning/mcsa-sql2016-business-intelligence-certification.aspx" TargetMode="External"/><Relationship Id="rId18" Type="http://schemas.openxmlformats.org/officeDocument/2006/relationships/hyperlink" Target="https://www.microsoft.com/en-us/learning/exam-70-779.aspx" TargetMode="External"/><Relationship Id="rId3" Type="http://schemas.openxmlformats.org/officeDocument/2006/relationships/hyperlink" Target="https://www.microsoft.com/en-us/learning/mcsa-sql-certification.aspx" TargetMode="External"/><Relationship Id="rId21" Type="http://schemas.openxmlformats.org/officeDocument/2006/relationships/hyperlink" Target="https://www.microsoft.com/en-us/learning/exam-70-774.aspx" TargetMode="External"/><Relationship Id="rId7" Type="http://schemas.openxmlformats.org/officeDocument/2006/relationships/hyperlink" Target="https://www.microsoft.com/en-us/learning/mcsa-sql2016-database-administration-certification.aspx" TargetMode="External"/><Relationship Id="rId12" Type="http://schemas.openxmlformats.org/officeDocument/2006/relationships/hyperlink" Target="https://www.microsoft.com/en-us/learning/exam-70-762.aspx" TargetMode="External"/><Relationship Id="rId17" Type="http://schemas.openxmlformats.org/officeDocument/2006/relationships/hyperlink" Target="https://www.microsoft.com/en-us/learning/exam-70-778.aspx" TargetMode="External"/><Relationship Id="rId2" Type="http://schemas.openxmlformats.org/officeDocument/2006/relationships/notesSlide" Target="../notesSlides/notesSlide8.xml"/><Relationship Id="rId16" Type="http://schemas.openxmlformats.org/officeDocument/2006/relationships/hyperlink" Target="https://www.microsoft.com/en-us/learning/mcsa-bi-reporting.aspx?CollectionId=c8d6ce5b-c5e5-4ef9-8a82-298294e11c8a" TargetMode="External"/><Relationship Id="rId20" Type="http://schemas.openxmlformats.org/officeDocument/2006/relationships/hyperlink" Target="https://www.microsoft.com/en-us/learning/exam-70-773.aspx" TargetMode="External"/><Relationship Id="rId1" Type="http://schemas.openxmlformats.org/officeDocument/2006/relationships/slideLayout" Target="../slideLayouts/slideLayout2.xml"/><Relationship Id="rId6" Type="http://schemas.openxmlformats.org/officeDocument/2006/relationships/hyperlink" Target="https://www.microsoft.com/en-us/learning/exam-70-463.aspx" TargetMode="External"/><Relationship Id="rId11" Type="http://schemas.openxmlformats.org/officeDocument/2006/relationships/hyperlink" Target="https://www.microsoft.com/en-us/learning/exam-70-761.aspx" TargetMode="External"/><Relationship Id="rId24" Type="http://schemas.openxmlformats.org/officeDocument/2006/relationships/hyperlink" Target="https://www.microsoft.com/en-us/learning/exam-70-776.aspx" TargetMode="External"/><Relationship Id="rId5" Type="http://schemas.openxmlformats.org/officeDocument/2006/relationships/hyperlink" Target="https://www.microsoft.com/en-us/learning/exam-70-462.aspx" TargetMode="External"/><Relationship Id="rId15" Type="http://schemas.openxmlformats.org/officeDocument/2006/relationships/hyperlink" Target="https://www.microsoft.com/en-us/learning/exam-70-768.aspx" TargetMode="External"/><Relationship Id="rId23" Type="http://schemas.openxmlformats.org/officeDocument/2006/relationships/hyperlink" Target="https://www.microsoft.com/en-us/learning/exam-70-775.aspx" TargetMode="External"/><Relationship Id="rId10" Type="http://schemas.openxmlformats.org/officeDocument/2006/relationships/hyperlink" Target="https://www.microsoft.com/en-us/learning/mcsa-sql2016-database-development-certification.aspx" TargetMode="External"/><Relationship Id="rId19" Type="http://schemas.openxmlformats.org/officeDocument/2006/relationships/hyperlink" Target="https://www.microsoft.com/en-us/learning/mcsa-machine-learning.aspx?CollectionId=c8d6ce5b-c5e5-4ef9-8a82-298294e11c8a" TargetMode="External"/><Relationship Id="rId4" Type="http://schemas.openxmlformats.org/officeDocument/2006/relationships/hyperlink" Target="https://www.microsoft.com/en-us/learning/exam-70-461.aspx" TargetMode="External"/><Relationship Id="rId9" Type="http://schemas.openxmlformats.org/officeDocument/2006/relationships/hyperlink" Target="https://www.microsoft.com/en-us/learning/exam-70-765.aspx" TargetMode="External"/><Relationship Id="rId14" Type="http://schemas.openxmlformats.org/officeDocument/2006/relationships/hyperlink" Target="https://www.microsoft.com/en-us/learning/exam-70-767.aspx" TargetMode="External"/><Relationship Id="rId22" Type="http://schemas.openxmlformats.org/officeDocument/2006/relationships/hyperlink" Target="https://www.microsoft.com/en-us/learning/mcsa-data-engineering-with-azure.aspx?CollectionId=c8d6ce5b-c5e5-4ef9-8a82-298294e11c8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057400" y="228600"/>
            <a:ext cx="6704828" cy="4343400"/>
          </a:xfrm>
        </p:spPr>
        <p:txBody>
          <a:bodyPr>
            <a:noAutofit/>
          </a:bodyPr>
          <a:lstStyle/>
          <a:p>
            <a:pPr algn="ctr" eaLnBrk="1" hangingPunct="1"/>
            <a:r>
              <a:rPr lang="en-US" altLang="en-US" sz="5400" dirty="0" smtClean="0"/>
              <a:t>Strategies For Passing  </a:t>
            </a:r>
            <a:r>
              <a:rPr lang="en-US" altLang="en-US" sz="5400" dirty="0" smtClean="0"/>
              <a:t/>
            </a:r>
            <a:br>
              <a:rPr lang="en-US" altLang="en-US" sz="5400" dirty="0" smtClean="0"/>
            </a:br>
            <a:r>
              <a:rPr lang="en-US" altLang="en-US" sz="3200" dirty="0" smtClean="0"/>
              <a:t>(</a:t>
            </a:r>
            <a:r>
              <a:rPr lang="en-US" altLang="en-US" sz="3200" dirty="0" smtClean="0"/>
              <a:t>mostly) </a:t>
            </a:r>
            <a:r>
              <a:rPr lang="en-US" altLang="en-US" sz="5400" dirty="0" smtClean="0"/>
              <a:t>Microsoft </a:t>
            </a:r>
            <a:br>
              <a:rPr lang="en-US" altLang="en-US" sz="5400" dirty="0" smtClean="0"/>
            </a:br>
            <a:r>
              <a:rPr lang="en-US" altLang="en-US" sz="5400" dirty="0" smtClean="0"/>
              <a:t>Certification Exams</a:t>
            </a:r>
            <a:endParaRPr lang="en-US" altLang="en-US" sz="2800" dirty="0" smtClean="0">
              <a:solidFill>
                <a:srgbClr val="FFFF00"/>
              </a:solidFill>
            </a:endParaRPr>
          </a:p>
        </p:txBody>
      </p:sp>
      <p:pic>
        <p:nvPicPr>
          <p:cNvPr id="4107" name="Picture 6">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867400"/>
            <a:ext cx="15525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ttp://glass.sqlpass.org/portals/453/Users/156/40/67740/GlassCup_small.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1384426"/>
            <a:ext cx="1511174" cy="15111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3047614" y="4945590"/>
            <a:ext cx="4724400" cy="145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Wingdings" panose="05000000000000000000" pitchFamily="2" charset="2"/>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0" fontAlgn="base" hangingPunct="0">
              <a:spcBef>
                <a:spcPct val="20000"/>
              </a:spcBef>
              <a:spcAft>
                <a:spcPct val="0"/>
              </a:spcAft>
              <a:buFont typeface="Wingdings" panose="05000000000000000000" pitchFamily="2" charset="2"/>
              <a:buChar char="Ø"/>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0" fontAlgn="base" hangingPunct="0">
              <a:spcBef>
                <a:spcPct val="20000"/>
              </a:spcBef>
              <a:spcAft>
                <a:spcPct val="0"/>
              </a:spcAft>
              <a:buFont typeface="Wingdings" panose="05000000000000000000" pitchFamily="2" charset="2"/>
              <a:buChar char="Ø"/>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Font typeface="Wingdings" pitchFamily="2" charset="2"/>
              <a:buChar char="Ø"/>
              <a:defRPr sz="2000">
                <a:solidFill>
                  <a:schemeClr val="tx1"/>
                </a:solidFill>
                <a:latin typeface="+mn-lt"/>
              </a:defRPr>
            </a:lvl6pPr>
            <a:lvl7pPr marL="2971800" indent="-228600" algn="l" rtl="0" fontAlgn="base">
              <a:spcBef>
                <a:spcPct val="20000"/>
              </a:spcBef>
              <a:spcAft>
                <a:spcPct val="0"/>
              </a:spcAft>
              <a:buFont typeface="Wingdings" pitchFamily="2" charset="2"/>
              <a:buChar char="Ø"/>
              <a:defRPr sz="2000">
                <a:solidFill>
                  <a:schemeClr val="tx1"/>
                </a:solidFill>
                <a:latin typeface="+mn-lt"/>
              </a:defRPr>
            </a:lvl7pPr>
            <a:lvl8pPr marL="3429000" indent="-228600" algn="l" rtl="0" fontAlgn="base">
              <a:spcBef>
                <a:spcPct val="20000"/>
              </a:spcBef>
              <a:spcAft>
                <a:spcPct val="0"/>
              </a:spcAft>
              <a:buFont typeface="Wingdings" pitchFamily="2" charset="2"/>
              <a:buChar char="Ø"/>
              <a:defRPr sz="2000">
                <a:solidFill>
                  <a:schemeClr val="tx1"/>
                </a:solidFill>
                <a:latin typeface="+mn-lt"/>
              </a:defRPr>
            </a:lvl8pPr>
            <a:lvl9pPr marL="3886200" indent="-228600" algn="l" rtl="0" fontAlgn="base">
              <a:spcBef>
                <a:spcPct val="20000"/>
              </a:spcBef>
              <a:spcAft>
                <a:spcPct val="0"/>
              </a:spcAft>
              <a:buFont typeface="Wingdings" pitchFamily="2" charset="2"/>
              <a:buChar char="Ø"/>
              <a:defRPr sz="2000">
                <a:solidFill>
                  <a:schemeClr val="tx1"/>
                </a:solidFill>
                <a:latin typeface="+mn-lt"/>
              </a:defRPr>
            </a:lvl9pPr>
          </a:lstStyle>
          <a:p>
            <a:pPr eaLnBrk="1" hangingPunct="1">
              <a:lnSpc>
                <a:spcPct val="80000"/>
              </a:lnSpc>
              <a:defRPr/>
            </a:pPr>
            <a:r>
              <a:rPr lang="en-US" altLang="en-US" sz="2400" kern="0" dirty="0" smtClean="0">
                <a:solidFill>
                  <a:srgbClr val="FFC000"/>
                </a:solidFill>
                <a:latin typeface="+mn-lt"/>
              </a:rPr>
              <a:t>By George Squillace</a:t>
            </a:r>
          </a:p>
          <a:p>
            <a:pPr eaLnBrk="1" hangingPunct="1">
              <a:lnSpc>
                <a:spcPct val="80000"/>
              </a:lnSpc>
              <a:defRPr/>
            </a:pPr>
            <a:endParaRPr lang="en-US" altLang="en-US" sz="2400" kern="0" dirty="0">
              <a:solidFill>
                <a:srgbClr val="FFC000"/>
              </a:solidFill>
              <a:latin typeface="+mn-lt"/>
            </a:endParaRPr>
          </a:p>
          <a:p>
            <a:pPr eaLnBrk="1" hangingPunct="1">
              <a:lnSpc>
                <a:spcPct val="80000"/>
              </a:lnSpc>
              <a:defRPr/>
            </a:pPr>
            <a:endParaRPr lang="en-US" altLang="en-US" sz="2400" kern="0" dirty="0" smtClean="0">
              <a:solidFill>
                <a:srgbClr val="FFC000"/>
              </a:solidFill>
              <a:latin typeface="+mn-lt"/>
            </a:endParaRPr>
          </a:p>
          <a:p>
            <a:pPr eaLnBrk="1" hangingPunct="1">
              <a:lnSpc>
                <a:spcPct val="80000"/>
              </a:lnSpc>
              <a:defRPr/>
            </a:pPr>
            <a:r>
              <a:rPr lang="en-US" altLang="en-US" sz="1600" kern="0" dirty="0" smtClean="0">
                <a:solidFill>
                  <a:srgbClr val="FFC000"/>
                </a:solidFill>
                <a:latin typeface="+mn-lt"/>
              </a:rPr>
              <a:t>January 15, 2018</a:t>
            </a:r>
            <a:endParaRPr lang="en-US" altLang="en-US" sz="1600" kern="0" dirty="0" smtClean="0">
              <a:solidFill>
                <a:srgbClr val="FFC00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sz="3600" dirty="0" smtClean="0"/>
              <a:t>Data – Related </a:t>
            </a:r>
            <a:br>
              <a:rPr lang="en-US" sz="3600" dirty="0" smtClean="0"/>
            </a:br>
            <a:r>
              <a:rPr lang="en-US" sz="3600" dirty="0" smtClean="0">
                <a:solidFill>
                  <a:srgbClr val="FFFF00"/>
                </a:solidFill>
              </a:rPr>
              <a:t>MCSE</a:t>
            </a:r>
            <a:r>
              <a:rPr lang="en-US" sz="3600" dirty="0" smtClean="0"/>
              <a:t> Certifications</a:t>
            </a:r>
            <a:endParaRPr lang="en-US" sz="3600" dirty="0"/>
          </a:p>
        </p:txBody>
      </p:sp>
      <p:sp>
        <p:nvSpPr>
          <p:cNvPr id="3" name="Content Placeholder 2"/>
          <p:cNvSpPr>
            <a:spLocks noGrp="1"/>
          </p:cNvSpPr>
          <p:nvPr>
            <p:ph idx="1"/>
          </p:nvPr>
        </p:nvSpPr>
        <p:spPr>
          <a:xfrm>
            <a:off x="762000" y="1524000"/>
            <a:ext cx="8305800" cy="5029200"/>
          </a:xfrm>
        </p:spPr>
        <p:txBody>
          <a:bodyPr/>
          <a:lstStyle/>
          <a:p>
            <a:pPr lvl="0"/>
            <a:r>
              <a:rPr lang="en-US" sz="2400" dirty="0" smtClean="0">
                <a:solidFill>
                  <a:srgbClr val="FFC000"/>
                </a:solidFill>
              </a:rPr>
              <a:t>MCSE: </a:t>
            </a:r>
            <a:r>
              <a:rPr lang="en-US" sz="2000" dirty="0" smtClean="0">
                <a:solidFill>
                  <a:srgbClr val="FFC000"/>
                </a:solidFill>
                <a:hlinkClick r:id="rId2"/>
              </a:rPr>
              <a:t>Data Management and Analytics</a:t>
            </a:r>
            <a:r>
              <a:rPr lang="en-US" sz="2000" dirty="0">
                <a:solidFill>
                  <a:srgbClr val="FFC000"/>
                </a:solidFill>
              </a:rPr>
              <a:t> </a:t>
            </a:r>
            <a:r>
              <a:rPr lang="en-US" sz="1200" dirty="0">
                <a:solidFill>
                  <a:srgbClr val="FFC000"/>
                </a:solidFill>
              </a:rPr>
              <a:t>(two exams</a:t>
            </a:r>
            <a:r>
              <a:rPr lang="en-US" sz="1200" dirty="0" smtClean="0">
                <a:solidFill>
                  <a:srgbClr val="FFC000"/>
                </a:solidFill>
              </a:rPr>
              <a:t>)</a:t>
            </a:r>
            <a:endParaRPr lang="en-US" sz="2400" dirty="0">
              <a:solidFill>
                <a:srgbClr val="FFC000"/>
              </a:solidFill>
            </a:endParaRPr>
          </a:p>
          <a:p>
            <a:pPr lvl="1"/>
            <a:r>
              <a:rPr lang="en-US" sz="1600" dirty="0" smtClean="0">
                <a:solidFill>
                  <a:srgbClr val="FFC000"/>
                </a:solidFill>
              </a:rPr>
              <a:t>Earn MCSA (six different MCSAs qualify)</a:t>
            </a:r>
          </a:p>
          <a:p>
            <a:pPr lvl="1"/>
            <a:r>
              <a:rPr lang="en-US" sz="1600" dirty="0" smtClean="0">
                <a:solidFill>
                  <a:srgbClr val="FFC000"/>
                </a:solidFill>
              </a:rPr>
              <a:t>Pass </a:t>
            </a:r>
            <a:r>
              <a:rPr lang="en-US" sz="1600" i="1" dirty="0" smtClean="0">
                <a:solidFill>
                  <a:srgbClr val="FFC000"/>
                </a:solidFill>
              </a:rPr>
              <a:t>one </a:t>
            </a:r>
            <a:r>
              <a:rPr lang="en-US" sz="1600" dirty="0" smtClean="0">
                <a:solidFill>
                  <a:srgbClr val="FFC000"/>
                </a:solidFill>
              </a:rPr>
              <a:t>of the following exams:</a:t>
            </a:r>
          </a:p>
          <a:p>
            <a:pPr lvl="2">
              <a:spcBef>
                <a:spcPts val="900"/>
              </a:spcBef>
            </a:pPr>
            <a:r>
              <a:rPr lang="en-US" sz="1300" dirty="0">
                <a:solidFill>
                  <a:srgbClr val="FFC000"/>
                </a:solidFill>
                <a:hlinkClick r:id="rId3"/>
              </a:rPr>
              <a:t>Exam </a:t>
            </a:r>
            <a:r>
              <a:rPr lang="en-US" sz="1300" dirty="0" smtClean="0">
                <a:solidFill>
                  <a:srgbClr val="FFC000"/>
                </a:solidFill>
                <a:hlinkClick r:id="rId3"/>
              </a:rPr>
              <a:t>70-473</a:t>
            </a:r>
            <a:r>
              <a:rPr lang="en-US" sz="1300" dirty="0" smtClean="0">
                <a:solidFill>
                  <a:srgbClr val="FFC000"/>
                </a:solidFill>
              </a:rPr>
              <a:t>, Designing </a:t>
            </a:r>
            <a:r>
              <a:rPr lang="en-US" sz="1300" dirty="0">
                <a:solidFill>
                  <a:srgbClr val="FFC000"/>
                </a:solidFill>
              </a:rPr>
              <a:t>and Implementing Cloud Data Platform </a:t>
            </a:r>
            <a:r>
              <a:rPr lang="en-US" sz="1300" dirty="0" smtClean="0">
                <a:solidFill>
                  <a:srgbClr val="FFC000"/>
                </a:solidFill>
              </a:rPr>
              <a:t>Solutions</a:t>
            </a:r>
          </a:p>
          <a:p>
            <a:pPr lvl="2">
              <a:spcBef>
                <a:spcPts val="900"/>
              </a:spcBef>
            </a:pPr>
            <a:r>
              <a:rPr lang="en-US" sz="1300" dirty="0">
                <a:solidFill>
                  <a:srgbClr val="FFC000"/>
                </a:solidFill>
                <a:hlinkClick r:id="rId4"/>
              </a:rPr>
              <a:t>Exam </a:t>
            </a:r>
            <a:r>
              <a:rPr lang="en-US" sz="1300" dirty="0" smtClean="0">
                <a:solidFill>
                  <a:srgbClr val="FFC000"/>
                </a:solidFill>
                <a:hlinkClick r:id="rId4"/>
              </a:rPr>
              <a:t>70-475</a:t>
            </a:r>
            <a:r>
              <a:rPr lang="en-US" sz="1300" dirty="0" smtClean="0">
                <a:solidFill>
                  <a:srgbClr val="FFC000"/>
                </a:solidFill>
              </a:rPr>
              <a:t>, Designing </a:t>
            </a:r>
            <a:r>
              <a:rPr lang="en-US" sz="1300" dirty="0">
                <a:solidFill>
                  <a:srgbClr val="FFC000"/>
                </a:solidFill>
              </a:rPr>
              <a:t>and Implementing Big Data Analytics </a:t>
            </a:r>
            <a:r>
              <a:rPr lang="en-US" sz="1300" dirty="0" smtClean="0">
                <a:solidFill>
                  <a:srgbClr val="FFC000"/>
                </a:solidFill>
              </a:rPr>
              <a:t>Solutions</a:t>
            </a:r>
          </a:p>
          <a:p>
            <a:pPr lvl="2">
              <a:spcBef>
                <a:spcPts val="900"/>
              </a:spcBef>
            </a:pPr>
            <a:r>
              <a:rPr lang="en-US" sz="1300" dirty="0">
                <a:solidFill>
                  <a:srgbClr val="FFC000"/>
                </a:solidFill>
                <a:hlinkClick r:id="rId5"/>
              </a:rPr>
              <a:t>Exam </a:t>
            </a:r>
            <a:r>
              <a:rPr lang="en-US" sz="1300" dirty="0" smtClean="0">
                <a:solidFill>
                  <a:srgbClr val="FFC000"/>
                </a:solidFill>
                <a:hlinkClick r:id="rId5"/>
              </a:rPr>
              <a:t>70-464</a:t>
            </a:r>
            <a:r>
              <a:rPr lang="en-US" sz="1300" dirty="0" smtClean="0">
                <a:solidFill>
                  <a:srgbClr val="FFC000"/>
                </a:solidFill>
              </a:rPr>
              <a:t>, Developing </a:t>
            </a:r>
            <a:r>
              <a:rPr lang="en-US" sz="1300" dirty="0">
                <a:solidFill>
                  <a:srgbClr val="FFC000"/>
                </a:solidFill>
              </a:rPr>
              <a:t>Microsoft SQL Server </a:t>
            </a:r>
            <a:r>
              <a:rPr lang="en-US" sz="1300" dirty="0" smtClean="0">
                <a:solidFill>
                  <a:srgbClr val="FFC000"/>
                </a:solidFill>
              </a:rPr>
              <a:t>Databases</a:t>
            </a:r>
          </a:p>
          <a:p>
            <a:pPr lvl="2">
              <a:spcBef>
                <a:spcPts val="900"/>
              </a:spcBef>
            </a:pPr>
            <a:r>
              <a:rPr lang="en-US" sz="1300" dirty="0">
                <a:solidFill>
                  <a:srgbClr val="FFC000"/>
                </a:solidFill>
                <a:hlinkClick r:id="rId6"/>
              </a:rPr>
              <a:t>Exam </a:t>
            </a:r>
            <a:r>
              <a:rPr lang="en-US" sz="1300" dirty="0" smtClean="0">
                <a:solidFill>
                  <a:srgbClr val="FFC000"/>
                </a:solidFill>
                <a:hlinkClick r:id="rId6"/>
              </a:rPr>
              <a:t>70-465</a:t>
            </a:r>
            <a:r>
              <a:rPr lang="en-US" sz="1300" dirty="0" smtClean="0">
                <a:solidFill>
                  <a:srgbClr val="FFC000"/>
                </a:solidFill>
              </a:rPr>
              <a:t>, Designing </a:t>
            </a:r>
            <a:r>
              <a:rPr lang="en-US" sz="1300" dirty="0">
                <a:solidFill>
                  <a:srgbClr val="FFC000"/>
                </a:solidFill>
              </a:rPr>
              <a:t>Database Solutions for Microsoft SQL </a:t>
            </a:r>
            <a:r>
              <a:rPr lang="en-US" sz="1300" dirty="0" smtClean="0">
                <a:solidFill>
                  <a:srgbClr val="FFC000"/>
                </a:solidFill>
              </a:rPr>
              <a:t>Server</a:t>
            </a:r>
          </a:p>
          <a:p>
            <a:pPr lvl="2">
              <a:spcBef>
                <a:spcPts val="900"/>
              </a:spcBef>
            </a:pPr>
            <a:r>
              <a:rPr lang="en-US" sz="1300" dirty="0">
                <a:solidFill>
                  <a:srgbClr val="FFC000"/>
                </a:solidFill>
                <a:hlinkClick r:id="rId7"/>
              </a:rPr>
              <a:t>Exam </a:t>
            </a:r>
            <a:r>
              <a:rPr lang="en-US" sz="1300" dirty="0" smtClean="0">
                <a:solidFill>
                  <a:srgbClr val="FFC000"/>
                </a:solidFill>
                <a:hlinkClick r:id="rId7"/>
              </a:rPr>
              <a:t>70-466</a:t>
            </a:r>
            <a:r>
              <a:rPr lang="en-US" sz="1300" dirty="0" smtClean="0">
                <a:solidFill>
                  <a:srgbClr val="FFC000"/>
                </a:solidFill>
              </a:rPr>
              <a:t>, Implementing </a:t>
            </a:r>
            <a:r>
              <a:rPr lang="en-US" sz="1300" dirty="0">
                <a:solidFill>
                  <a:srgbClr val="FFC000"/>
                </a:solidFill>
              </a:rPr>
              <a:t>Data Models and Reports with Microsoft SQL </a:t>
            </a:r>
            <a:r>
              <a:rPr lang="en-US" sz="1300" dirty="0" smtClean="0">
                <a:solidFill>
                  <a:srgbClr val="FFC000"/>
                </a:solidFill>
              </a:rPr>
              <a:t>Server</a:t>
            </a:r>
          </a:p>
          <a:p>
            <a:pPr lvl="2">
              <a:spcBef>
                <a:spcPts val="900"/>
              </a:spcBef>
            </a:pPr>
            <a:r>
              <a:rPr lang="en-US" sz="1300" dirty="0">
                <a:solidFill>
                  <a:srgbClr val="FFC000"/>
                </a:solidFill>
                <a:hlinkClick r:id="rId8"/>
              </a:rPr>
              <a:t>Exam </a:t>
            </a:r>
            <a:r>
              <a:rPr lang="en-US" sz="1300" dirty="0" smtClean="0">
                <a:solidFill>
                  <a:srgbClr val="FFC000"/>
                </a:solidFill>
                <a:hlinkClick r:id="rId8"/>
              </a:rPr>
              <a:t>70-467</a:t>
            </a:r>
            <a:r>
              <a:rPr lang="en-US" sz="1300" dirty="0" smtClean="0">
                <a:solidFill>
                  <a:srgbClr val="FFC000"/>
                </a:solidFill>
              </a:rPr>
              <a:t>, Designing </a:t>
            </a:r>
            <a:r>
              <a:rPr lang="en-US" sz="1300" dirty="0">
                <a:solidFill>
                  <a:srgbClr val="FFC000"/>
                </a:solidFill>
              </a:rPr>
              <a:t>Business Intelligence Solutions with Microsoft SQL </a:t>
            </a:r>
            <a:r>
              <a:rPr lang="en-US" sz="1300" dirty="0" smtClean="0">
                <a:solidFill>
                  <a:srgbClr val="FFC000"/>
                </a:solidFill>
              </a:rPr>
              <a:t>Server</a:t>
            </a:r>
          </a:p>
          <a:p>
            <a:pPr lvl="2">
              <a:spcBef>
                <a:spcPts val="900"/>
              </a:spcBef>
            </a:pPr>
            <a:r>
              <a:rPr lang="en-US" sz="1300" dirty="0">
                <a:solidFill>
                  <a:srgbClr val="FFC000"/>
                </a:solidFill>
                <a:hlinkClick r:id="rId9"/>
              </a:rPr>
              <a:t>Exam </a:t>
            </a:r>
            <a:r>
              <a:rPr lang="en-US" sz="1300" dirty="0" smtClean="0">
                <a:solidFill>
                  <a:srgbClr val="FFC000"/>
                </a:solidFill>
                <a:hlinkClick r:id="rId9"/>
              </a:rPr>
              <a:t>70-762</a:t>
            </a:r>
            <a:r>
              <a:rPr lang="en-US" sz="1300" dirty="0" smtClean="0">
                <a:solidFill>
                  <a:srgbClr val="FFC000"/>
                </a:solidFill>
              </a:rPr>
              <a:t>, Developing </a:t>
            </a:r>
            <a:r>
              <a:rPr lang="en-US" sz="1300" dirty="0">
                <a:solidFill>
                  <a:srgbClr val="FFC000"/>
                </a:solidFill>
              </a:rPr>
              <a:t>SQL </a:t>
            </a:r>
            <a:r>
              <a:rPr lang="en-US" sz="1300" dirty="0" smtClean="0">
                <a:solidFill>
                  <a:srgbClr val="FFC000"/>
                </a:solidFill>
              </a:rPr>
              <a:t>Databases</a:t>
            </a:r>
          </a:p>
          <a:p>
            <a:pPr lvl="2">
              <a:spcBef>
                <a:spcPts val="900"/>
              </a:spcBef>
            </a:pPr>
            <a:r>
              <a:rPr lang="en-US" sz="1300" dirty="0">
                <a:solidFill>
                  <a:srgbClr val="FFC000"/>
                </a:solidFill>
                <a:hlinkClick r:id="rId10"/>
              </a:rPr>
              <a:t>Exam </a:t>
            </a:r>
            <a:r>
              <a:rPr lang="en-US" sz="1300" dirty="0" smtClean="0">
                <a:solidFill>
                  <a:srgbClr val="FFC000"/>
                </a:solidFill>
                <a:hlinkClick r:id="rId10"/>
              </a:rPr>
              <a:t>70-767</a:t>
            </a:r>
            <a:r>
              <a:rPr lang="en-US" sz="1300" dirty="0" smtClean="0">
                <a:solidFill>
                  <a:srgbClr val="FFC000"/>
                </a:solidFill>
              </a:rPr>
              <a:t>, Implementing </a:t>
            </a:r>
            <a:r>
              <a:rPr lang="en-US" sz="1300" dirty="0">
                <a:solidFill>
                  <a:srgbClr val="FFC000"/>
                </a:solidFill>
              </a:rPr>
              <a:t>a Data Warehouse using </a:t>
            </a:r>
            <a:r>
              <a:rPr lang="en-US" sz="1300" dirty="0" smtClean="0">
                <a:solidFill>
                  <a:srgbClr val="FFC000"/>
                </a:solidFill>
              </a:rPr>
              <a:t>SQL</a:t>
            </a:r>
          </a:p>
          <a:p>
            <a:pPr lvl="2">
              <a:spcBef>
                <a:spcPts val="900"/>
              </a:spcBef>
            </a:pPr>
            <a:r>
              <a:rPr lang="en-US" sz="1300" dirty="0">
                <a:solidFill>
                  <a:srgbClr val="FFC000"/>
                </a:solidFill>
                <a:hlinkClick r:id="rId11"/>
              </a:rPr>
              <a:t>Exam </a:t>
            </a:r>
            <a:r>
              <a:rPr lang="en-US" sz="1300" dirty="0" smtClean="0">
                <a:solidFill>
                  <a:srgbClr val="FFC000"/>
                </a:solidFill>
                <a:hlinkClick r:id="rId11"/>
              </a:rPr>
              <a:t>70-768</a:t>
            </a:r>
            <a:r>
              <a:rPr lang="en-US" sz="1300" dirty="0" smtClean="0">
                <a:solidFill>
                  <a:srgbClr val="FFC000"/>
                </a:solidFill>
              </a:rPr>
              <a:t>, Developing </a:t>
            </a:r>
            <a:r>
              <a:rPr lang="en-US" sz="1300" dirty="0">
                <a:solidFill>
                  <a:srgbClr val="FFC000"/>
                </a:solidFill>
              </a:rPr>
              <a:t>SQL Data </a:t>
            </a:r>
            <a:r>
              <a:rPr lang="en-US" sz="1300" dirty="0" smtClean="0">
                <a:solidFill>
                  <a:srgbClr val="FFC000"/>
                </a:solidFill>
              </a:rPr>
              <a:t>Models</a:t>
            </a:r>
          </a:p>
          <a:p>
            <a:pPr lvl="2">
              <a:spcBef>
                <a:spcPts val="900"/>
              </a:spcBef>
            </a:pPr>
            <a:r>
              <a:rPr lang="en-US" sz="1300" dirty="0">
                <a:solidFill>
                  <a:srgbClr val="FFC000"/>
                </a:solidFill>
                <a:hlinkClick r:id="rId12"/>
              </a:rPr>
              <a:t>Exam </a:t>
            </a:r>
            <a:r>
              <a:rPr lang="en-US" sz="1300" dirty="0" smtClean="0">
                <a:solidFill>
                  <a:srgbClr val="FFC000"/>
                </a:solidFill>
                <a:hlinkClick r:id="rId12"/>
              </a:rPr>
              <a:t>70-773</a:t>
            </a:r>
            <a:r>
              <a:rPr lang="en-US" sz="1300" dirty="0" smtClean="0">
                <a:solidFill>
                  <a:srgbClr val="FFC000"/>
                </a:solidFill>
              </a:rPr>
              <a:t>, Analyzing </a:t>
            </a:r>
            <a:r>
              <a:rPr lang="en-US" sz="1300" dirty="0">
                <a:solidFill>
                  <a:srgbClr val="FFC000"/>
                </a:solidFill>
              </a:rPr>
              <a:t>Big Data with Microsoft </a:t>
            </a:r>
            <a:r>
              <a:rPr lang="en-US" sz="1300" dirty="0" smtClean="0">
                <a:solidFill>
                  <a:srgbClr val="FFC000"/>
                </a:solidFill>
              </a:rPr>
              <a:t>R</a:t>
            </a:r>
          </a:p>
          <a:p>
            <a:pPr lvl="2">
              <a:spcBef>
                <a:spcPts val="900"/>
              </a:spcBef>
            </a:pPr>
            <a:r>
              <a:rPr lang="en-US" sz="1300" dirty="0">
                <a:solidFill>
                  <a:srgbClr val="FFC000"/>
                </a:solidFill>
                <a:hlinkClick r:id="rId13"/>
              </a:rPr>
              <a:t>Exam </a:t>
            </a:r>
            <a:r>
              <a:rPr lang="en-US" sz="1300" dirty="0" smtClean="0">
                <a:solidFill>
                  <a:srgbClr val="FFC000"/>
                </a:solidFill>
                <a:hlinkClick r:id="rId13"/>
              </a:rPr>
              <a:t>70-774</a:t>
            </a:r>
            <a:r>
              <a:rPr lang="en-US" sz="1300" dirty="0" smtClean="0">
                <a:solidFill>
                  <a:srgbClr val="FFC000"/>
                </a:solidFill>
              </a:rPr>
              <a:t>, Perform </a:t>
            </a:r>
            <a:r>
              <a:rPr lang="en-US" sz="1300" dirty="0">
                <a:solidFill>
                  <a:srgbClr val="FFC000"/>
                </a:solidFill>
              </a:rPr>
              <a:t>Cloud Data Science with Azure Machine </a:t>
            </a:r>
            <a:r>
              <a:rPr lang="en-US" sz="1300" dirty="0" smtClean="0">
                <a:solidFill>
                  <a:srgbClr val="FFC000"/>
                </a:solidFill>
              </a:rPr>
              <a:t>Learning</a:t>
            </a:r>
          </a:p>
          <a:p>
            <a:pPr lvl="2">
              <a:spcBef>
                <a:spcPts val="900"/>
              </a:spcBef>
            </a:pPr>
            <a:r>
              <a:rPr lang="en-US" sz="1300" dirty="0">
                <a:solidFill>
                  <a:srgbClr val="FFC000"/>
                </a:solidFill>
                <a:hlinkClick r:id="rId14"/>
              </a:rPr>
              <a:t>Exam </a:t>
            </a:r>
            <a:r>
              <a:rPr lang="en-US" sz="1300" dirty="0" smtClean="0">
                <a:solidFill>
                  <a:srgbClr val="FFC000"/>
                </a:solidFill>
                <a:hlinkClick r:id="rId14"/>
              </a:rPr>
              <a:t>70-775</a:t>
            </a:r>
            <a:r>
              <a:rPr lang="en-US" sz="1300" dirty="0" smtClean="0">
                <a:solidFill>
                  <a:srgbClr val="FFC000"/>
                </a:solidFill>
              </a:rPr>
              <a:t>, Perform </a:t>
            </a:r>
            <a:r>
              <a:rPr lang="en-US" sz="1300" dirty="0">
                <a:solidFill>
                  <a:srgbClr val="FFC000"/>
                </a:solidFill>
              </a:rPr>
              <a:t>Data Engineering on Microsoft Azure HDInsight</a:t>
            </a:r>
          </a:p>
        </p:txBody>
      </p:sp>
    </p:spTree>
    <p:extLst>
      <p:ext uri="{BB962C8B-B14F-4D97-AF65-F5344CB8AC3E}">
        <p14:creationId xmlns:p14="http://schemas.microsoft.com/office/powerpoint/2010/main" val="60253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228600"/>
            <a:ext cx="8229600" cy="1143000"/>
          </a:xfrm>
        </p:spPr>
        <p:txBody>
          <a:bodyPr/>
          <a:lstStyle/>
          <a:p>
            <a:r>
              <a:rPr lang="en-US" altLang="en-US" sz="3200" smtClean="0"/>
              <a:t>SQL Server 2016 Certifications</a:t>
            </a:r>
          </a:p>
        </p:txBody>
      </p:sp>
      <p:sp>
        <p:nvSpPr>
          <p:cNvPr id="15363" name="Content Placeholder 3"/>
          <p:cNvSpPr>
            <a:spLocks noGrp="1"/>
          </p:cNvSpPr>
          <p:nvPr>
            <p:ph idx="1"/>
          </p:nvPr>
        </p:nvSpPr>
        <p:spPr/>
        <p:txBody>
          <a:bodyPr/>
          <a:lstStyle/>
          <a:p>
            <a:r>
              <a:rPr lang="en-US" altLang="en-US" sz="2000" smtClean="0"/>
              <a:t>MTA</a:t>
            </a:r>
          </a:p>
          <a:p>
            <a:r>
              <a:rPr lang="en-US" altLang="en-US" sz="2000" smtClean="0"/>
              <a:t>MCSA</a:t>
            </a:r>
          </a:p>
          <a:p>
            <a:r>
              <a:rPr lang="en-US" altLang="en-US" sz="2000" smtClean="0"/>
              <a:t>MCSE</a:t>
            </a:r>
          </a:p>
        </p:txBody>
      </p:sp>
      <p:pic>
        <p:nvPicPr>
          <p:cNvPr id="15364" name="Picture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843213"/>
            <a:ext cx="6662738"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73717" y="1170801"/>
            <a:ext cx="2053767" cy="276999"/>
          </a:xfrm>
          <a:prstGeom prst="rect">
            <a:avLst/>
          </a:prstGeom>
          <a:noFill/>
        </p:spPr>
        <p:txBody>
          <a:bodyPr wrap="none" rtlCol="0">
            <a:spAutoFit/>
          </a:bodyPr>
          <a:lstStyle/>
          <a:p>
            <a:r>
              <a:rPr lang="en-US" sz="1200" dirty="0" smtClean="0">
                <a:solidFill>
                  <a:srgbClr val="FFC000"/>
                </a:solidFill>
                <a:latin typeface="Verdana" panose="020B0604030504040204" pitchFamily="34" charset="0"/>
                <a:ea typeface="Verdana" panose="020B0604030504040204" pitchFamily="34" charset="0"/>
                <a:cs typeface="Verdana" panose="020B0604030504040204" pitchFamily="34" charset="0"/>
              </a:rPr>
              <a:t>(partial certification list)</a:t>
            </a:r>
            <a:endParaRPr lang="en-US" sz="1200"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3600" dirty="0" smtClean="0"/>
              <a:t>So, You’ve Decided to Certify:</a:t>
            </a:r>
            <a:br>
              <a:rPr lang="en-US" altLang="en-US" sz="3600" dirty="0" smtClean="0"/>
            </a:br>
            <a:r>
              <a:rPr lang="en-US" altLang="en-US" sz="3600" dirty="0" smtClean="0"/>
              <a:t>Test Registration Details</a:t>
            </a:r>
          </a:p>
        </p:txBody>
      </p:sp>
      <p:sp>
        <p:nvSpPr>
          <p:cNvPr id="3" name="Content Placeholder 2"/>
          <p:cNvSpPr>
            <a:spLocks noGrp="1"/>
          </p:cNvSpPr>
          <p:nvPr>
            <p:ph idx="1"/>
          </p:nvPr>
        </p:nvSpPr>
        <p:spPr>
          <a:xfrm>
            <a:off x="1828800" y="1600200"/>
            <a:ext cx="7086600" cy="4495800"/>
          </a:xfrm>
        </p:spPr>
        <p:txBody>
          <a:bodyPr/>
          <a:lstStyle/>
          <a:p>
            <a:r>
              <a:rPr lang="en-US" altLang="en-US" sz="1800" dirty="0"/>
              <a:t>Pearson </a:t>
            </a:r>
            <a:r>
              <a:rPr lang="en-US" altLang="en-US" sz="1800" dirty="0" err="1" smtClean="0"/>
              <a:t>Vue</a:t>
            </a:r>
            <a:r>
              <a:rPr lang="en-US" altLang="en-US" sz="1800" dirty="0" smtClean="0"/>
              <a:t> </a:t>
            </a:r>
            <a:r>
              <a:rPr lang="en-US" altLang="en-US" sz="1800" dirty="0" smtClean="0">
                <a:hlinkClick r:id="rId2"/>
              </a:rPr>
              <a:t>website</a:t>
            </a:r>
            <a:endParaRPr lang="en-US" altLang="en-US" sz="1800" dirty="0"/>
          </a:p>
          <a:p>
            <a:r>
              <a:rPr lang="en-US" altLang="en-US" sz="1800" dirty="0" smtClean="0"/>
              <a:t>Determine testing </a:t>
            </a:r>
            <a:r>
              <a:rPr lang="en-US" altLang="en-US" sz="1800" i="1" dirty="0" smtClean="0"/>
              <a:t>location</a:t>
            </a:r>
          </a:p>
          <a:p>
            <a:pPr lvl="1"/>
            <a:r>
              <a:rPr lang="en-US" altLang="en-US" sz="1600" dirty="0" smtClean="0">
                <a:hlinkClick r:id="rId3"/>
              </a:rPr>
              <a:t>Remote testing</a:t>
            </a:r>
            <a:r>
              <a:rPr lang="en-US" altLang="en-US" sz="1600" dirty="0" smtClean="0"/>
              <a:t> is now available</a:t>
            </a:r>
          </a:p>
          <a:p>
            <a:r>
              <a:rPr lang="en-US" altLang="en-US" sz="1800" dirty="0" smtClean="0"/>
              <a:t>Determine desired </a:t>
            </a:r>
            <a:r>
              <a:rPr lang="en-US" altLang="en-US" sz="1800" i="1" dirty="0" smtClean="0"/>
              <a:t>timeframe</a:t>
            </a:r>
          </a:p>
          <a:p>
            <a:pPr lvl="1"/>
            <a:r>
              <a:rPr lang="en-US" altLang="en-US" sz="1600" i="1" dirty="0" smtClean="0"/>
              <a:t>Morning</a:t>
            </a:r>
          </a:p>
          <a:p>
            <a:pPr lvl="1"/>
            <a:r>
              <a:rPr lang="en-US" altLang="en-US" sz="1600" i="1" dirty="0" smtClean="0"/>
              <a:t>Afternoon</a:t>
            </a:r>
          </a:p>
          <a:p>
            <a:r>
              <a:rPr lang="en-US" altLang="en-US" sz="1800" dirty="0" smtClean="0"/>
              <a:t>Fees</a:t>
            </a:r>
          </a:p>
          <a:p>
            <a:pPr lvl="1"/>
            <a:r>
              <a:rPr lang="en-US" altLang="en-US" sz="1600" dirty="0" smtClean="0"/>
              <a:t>Example, $165 for the Power BI exam</a:t>
            </a:r>
          </a:p>
          <a:p>
            <a:pPr lvl="1"/>
            <a:r>
              <a:rPr lang="en-US" altLang="en-US" sz="1600" dirty="0" smtClean="0"/>
              <a:t>Keep an eye out for promotions</a:t>
            </a:r>
          </a:p>
          <a:p>
            <a:pPr lvl="1"/>
            <a:r>
              <a:rPr lang="en-US" altLang="en-US" sz="1600" dirty="0" smtClean="0"/>
              <a:t>Payment types</a:t>
            </a:r>
          </a:p>
          <a:p>
            <a:pPr lvl="2"/>
            <a:r>
              <a:rPr lang="en-US" altLang="en-US" sz="1400" dirty="0" smtClean="0"/>
              <a:t>Voucher</a:t>
            </a:r>
          </a:p>
          <a:p>
            <a:pPr lvl="2"/>
            <a:r>
              <a:rPr lang="en-US" altLang="en-US" sz="1400" dirty="0" smtClean="0"/>
              <a:t>Credit Card</a:t>
            </a:r>
          </a:p>
          <a:p>
            <a:r>
              <a:rPr lang="en-US" altLang="en-US" sz="2000" dirty="0" smtClean="0"/>
              <a:t>Identification (two forms required)</a:t>
            </a:r>
          </a:p>
          <a:p>
            <a:pPr lvl="1"/>
            <a:r>
              <a:rPr lang="en-US" altLang="en-US" sz="1800" dirty="0" smtClean="0"/>
              <a:t>Government ID with name, photo, and signature</a:t>
            </a:r>
          </a:p>
          <a:p>
            <a:pPr lvl="1"/>
            <a:r>
              <a:rPr lang="en-US" altLang="en-US" sz="1800" dirty="0" smtClean="0"/>
              <a:t>Secondary form with name and signature</a:t>
            </a:r>
          </a:p>
        </p:txBody>
      </p:sp>
      <p:pic>
        <p:nvPicPr>
          <p:cNvPr id="2" name="Picture 1"/>
          <p:cNvPicPr>
            <a:picLocks noChangeAspect="1"/>
          </p:cNvPicPr>
          <p:nvPr/>
        </p:nvPicPr>
        <p:blipFill>
          <a:blip r:embed="rId4"/>
          <a:stretch>
            <a:fillRect/>
          </a:stretch>
        </p:blipFill>
        <p:spPr>
          <a:xfrm>
            <a:off x="7086600" y="2812158"/>
            <a:ext cx="1938337" cy="1584583"/>
          </a:xfrm>
          <a:prstGeom prst="rect">
            <a:avLst/>
          </a:prstGeom>
        </p:spPr>
      </p:pic>
      <p:sp>
        <p:nvSpPr>
          <p:cNvPr id="5" name="TextBox 4"/>
          <p:cNvSpPr txBox="1"/>
          <p:nvPr/>
        </p:nvSpPr>
        <p:spPr>
          <a:xfrm>
            <a:off x="7315200" y="2390001"/>
            <a:ext cx="1532792" cy="276999"/>
          </a:xfrm>
          <a:prstGeom prst="rect">
            <a:avLst/>
          </a:prstGeom>
          <a:noFill/>
        </p:spPr>
        <p:txBody>
          <a:bodyPr wrap="none" rtlCol="0">
            <a:spAutoFit/>
          </a:bodyPr>
          <a:lstStyle/>
          <a:p>
            <a:r>
              <a:rPr lang="en-US" sz="1200" dirty="0" smtClean="0">
                <a:solidFill>
                  <a:srgbClr val="FFC000"/>
                </a:solidFill>
                <a:latin typeface="Verdana" panose="020B0604030504040204" pitchFamily="34" charset="0"/>
                <a:ea typeface="Verdana" panose="020B0604030504040204" pitchFamily="34" charset="0"/>
                <a:cs typeface="Verdana" panose="020B0604030504040204" pitchFamily="34" charset="0"/>
              </a:rPr>
              <a:t>Select exam time</a:t>
            </a:r>
            <a:endParaRPr lang="en-US" sz="1200"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6" presetClass="entr" presetSubtype="2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arn(inVertical)">
                                      <p:cBhvr>
                                        <p:cTn id="41" dur="500"/>
                                        <p:tgtEl>
                                          <p:spTgt spid="3">
                                            <p:txEl>
                                              <p:pRg st="8" end="8"/>
                                            </p:txEl>
                                          </p:spTgt>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arn(inVertical)">
                                      <p:cBhvr>
                                        <p:cTn id="44" dur="500"/>
                                        <p:tgtEl>
                                          <p:spTgt spid="3">
                                            <p:txEl>
                                              <p:pRg st="9" end="9"/>
                                            </p:tx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barn(inVertical)">
                                      <p:cBhvr>
                                        <p:cTn id="50" dur="500"/>
                                        <p:tgtEl>
                                          <p:spTgt spid="3">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barn(inVertical)">
                                      <p:cBhvr>
                                        <p:cTn id="55" dur="500"/>
                                        <p:tgtEl>
                                          <p:spTgt spid="3">
                                            <p:txEl>
                                              <p:pRg st="12" end="12"/>
                                            </p:txEl>
                                          </p:spTgt>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barn(inVertical)">
                                      <p:cBhvr>
                                        <p:cTn id="58" dur="500"/>
                                        <p:tgtEl>
                                          <p:spTgt spid="3">
                                            <p:txEl>
                                              <p:pRg st="13" end="13"/>
                                            </p:txEl>
                                          </p:spTgt>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Effect transition="in" filter="barn(inVertical)">
                                      <p:cBhvr>
                                        <p:cTn id="6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altLang="en-US" smtClean="0"/>
          </a:p>
        </p:txBody>
      </p:sp>
      <p:sp>
        <p:nvSpPr>
          <p:cNvPr id="17411" name="Content Placeholder 2"/>
          <p:cNvSpPr>
            <a:spLocks noGrp="1"/>
          </p:cNvSpPr>
          <p:nvPr>
            <p:ph idx="1"/>
          </p:nvPr>
        </p:nvSpPr>
        <p:spPr/>
        <p:txBody>
          <a:bodyPr/>
          <a:lstStyle/>
          <a:p>
            <a:endParaRPr lang="en-US" altLang="en-US" smtClean="0"/>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7963"/>
            <a:ext cx="8848725" cy="646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Preparation Resources</a:t>
            </a:r>
          </a:p>
        </p:txBody>
      </p:sp>
      <p:sp>
        <p:nvSpPr>
          <p:cNvPr id="3" name="Content Placeholder 2"/>
          <p:cNvSpPr>
            <a:spLocks noGrp="1"/>
          </p:cNvSpPr>
          <p:nvPr>
            <p:ph idx="1"/>
          </p:nvPr>
        </p:nvSpPr>
        <p:spPr>
          <a:xfrm>
            <a:off x="1524000" y="1524000"/>
            <a:ext cx="7391400" cy="4572000"/>
          </a:xfrm>
        </p:spPr>
        <p:txBody>
          <a:bodyPr/>
          <a:lstStyle/>
          <a:p>
            <a:r>
              <a:rPr lang="en-US" altLang="en-US" sz="2800" dirty="0" smtClean="0"/>
              <a:t>Exam preparation guide</a:t>
            </a:r>
            <a:br>
              <a:rPr lang="en-US" altLang="en-US" sz="2800" dirty="0" smtClean="0"/>
            </a:br>
            <a:r>
              <a:rPr lang="en-US" altLang="en-US" sz="1600" dirty="0" smtClean="0"/>
              <a:t>(a.k.a. “</a:t>
            </a:r>
            <a:r>
              <a:rPr lang="en-US" altLang="en-US" sz="1600" dirty="0" smtClean="0">
                <a:hlinkClick r:id="rId3"/>
              </a:rPr>
              <a:t>Skills Measured</a:t>
            </a:r>
            <a:r>
              <a:rPr lang="en-US" altLang="en-US" sz="1600" dirty="0" smtClean="0"/>
              <a:t>”)</a:t>
            </a:r>
            <a:endParaRPr lang="en-US" altLang="en-US" sz="2800" dirty="0" smtClean="0"/>
          </a:p>
          <a:p>
            <a:pPr lvl="1"/>
            <a:r>
              <a:rPr lang="en-US" altLang="en-US" sz="1400" dirty="0" smtClean="0">
                <a:hlinkClick r:id="rId4"/>
              </a:rPr>
              <a:t>Microsoft Learning website</a:t>
            </a:r>
            <a:endParaRPr lang="en-US" altLang="en-US" sz="1400" dirty="0" smtClean="0"/>
          </a:p>
          <a:p>
            <a:r>
              <a:rPr lang="en-US" altLang="en-US" sz="2800" dirty="0" smtClean="0">
                <a:hlinkClick r:id="rId5"/>
              </a:rPr>
              <a:t>Microsoft Official Courses</a:t>
            </a:r>
            <a:r>
              <a:rPr lang="en-US" altLang="en-US" sz="2800" dirty="0" smtClean="0"/>
              <a:t/>
            </a:r>
            <a:br>
              <a:rPr lang="en-US" altLang="en-US" sz="2800" dirty="0" smtClean="0"/>
            </a:br>
            <a:r>
              <a:rPr lang="en-US" altLang="en-US" sz="1600" dirty="0" smtClean="0"/>
              <a:t>(at New Horizons)</a:t>
            </a:r>
            <a:endParaRPr lang="en-US" altLang="en-US" sz="2800" dirty="0" smtClean="0"/>
          </a:p>
          <a:p>
            <a:r>
              <a:rPr lang="en-US" altLang="en-US" sz="2800" dirty="0" smtClean="0"/>
              <a:t>Forums, such as </a:t>
            </a:r>
            <a:r>
              <a:rPr lang="en-US" altLang="en-US" sz="2800" dirty="0" smtClean="0">
                <a:hlinkClick r:id="rId6"/>
              </a:rPr>
              <a:t>TechNet</a:t>
            </a:r>
            <a:endParaRPr lang="en-US" altLang="en-US" sz="2800" dirty="0" smtClean="0"/>
          </a:p>
          <a:p>
            <a:r>
              <a:rPr lang="en-US" altLang="en-US" sz="2800" dirty="0" smtClean="0"/>
              <a:t>Microsoft TechNet </a:t>
            </a:r>
            <a:r>
              <a:rPr lang="en-US" altLang="en-US" sz="2800" dirty="0" smtClean="0">
                <a:hlinkClick r:id="rId7"/>
              </a:rPr>
              <a:t>videos</a:t>
            </a:r>
            <a:endParaRPr lang="en-US" altLang="en-US" sz="2800" dirty="0" smtClean="0">
              <a:hlinkClick r:id="rId8"/>
            </a:endParaRPr>
          </a:p>
          <a:p>
            <a:r>
              <a:rPr lang="en-US" altLang="en-US" sz="2800" dirty="0" smtClean="0"/>
              <a:t>Microsoft Virtual Academy </a:t>
            </a:r>
            <a:r>
              <a:rPr lang="en-US" altLang="en-US" sz="2800" dirty="0" smtClean="0">
                <a:hlinkClick r:id="rId8"/>
              </a:rPr>
              <a:t>videos</a:t>
            </a:r>
            <a:endParaRPr lang="en-US" altLang="en-US" sz="2800" dirty="0" smtClean="0"/>
          </a:p>
          <a:p>
            <a:r>
              <a:rPr lang="en-US" altLang="en-US" sz="2800" dirty="0" smtClean="0"/>
              <a:t>Test preparation “</a:t>
            </a:r>
            <a:r>
              <a:rPr lang="en-US" altLang="en-US" sz="2800" dirty="0" smtClean="0">
                <a:hlinkClick r:id="rId9"/>
              </a:rPr>
              <a:t>Training Kits</a:t>
            </a:r>
            <a:r>
              <a:rPr lang="en-US" altLang="en-US" sz="2800" dirty="0" smtClean="0"/>
              <a:t>”</a:t>
            </a:r>
            <a:r>
              <a:rPr lang="en-US" altLang="en-US" sz="4000" dirty="0"/>
              <a:t> </a:t>
            </a:r>
            <a:r>
              <a:rPr lang="en-US" altLang="en-US" sz="2800" dirty="0" smtClean="0"/>
              <a:t/>
            </a:r>
            <a:br>
              <a:rPr lang="en-US" altLang="en-US" sz="2800" dirty="0" smtClean="0"/>
            </a:br>
            <a:r>
              <a:rPr lang="en-US" altLang="en-US" sz="1600" dirty="0" smtClean="0"/>
              <a:t>(for the SQL 2012/2014 exams)</a:t>
            </a:r>
            <a:endParaRPr lang="en-US" altLang="en-US" sz="2800" dirty="0" smtClean="0"/>
          </a:p>
          <a:p>
            <a:r>
              <a:rPr lang="en-US" altLang="en-US" sz="2800" dirty="0" smtClean="0"/>
              <a:t>Test </a:t>
            </a:r>
            <a:r>
              <a:rPr lang="en-US" altLang="en-US" sz="2800" dirty="0"/>
              <a:t>preparation software</a:t>
            </a:r>
          </a:p>
          <a:p>
            <a:pPr lvl="1"/>
            <a:r>
              <a:rPr lang="en-US" altLang="en-US" sz="1600" dirty="0"/>
              <a:t>See upcoming slides</a:t>
            </a:r>
          </a:p>
          <a:p>
            <a:endParaRPr lang="en-US" altLang="en-US" sz="1800" dirty="0" smtClean="0"/>
          </a:p>
        </p:txBody>
      </p:sp>
      <p:pic>
        <p:nvPicPr>
          <p:cNvPr id="18436" name="Picture 1">
            <a:hlinkClick r:id="rId10"/>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76368" y="4997350"/>
            <a:ext cx="1025525" cy="124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19075" y="3432175"/>
            <a:ext cx="8826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3"/>
          <a:stretch>
            <a:fillRect/>
          </a:stretch>
        </p:blipFill>
        <p:spPr>
          <a:xfrm>
            <a:off x="152400" y="5684133"/>
            <a:ext cx="914400" cy="959556"/>
          </a:xfrm>
          <a:prstGeom prst="rect">
            <a:avLst/>
          </a:prstGeom>
        </p:spPr>
      </p:pic>
      <p:grpSp>
        <p:nvGrpSpPr>
          <p:cNvPr id="6" name="Group 5"/>
          <p:cNvGrpSpPr/>
          <p:nvPr/>
        </p:nvGrpSpPr>
        <p:grpSpPr>
          <a:xfrm>
            <a:off x="7572373" y="2256341"/>
            <a:ext cx="1433513" cy="2008669"/>
            <a:chOff x="7059612" y="1757755"/>
            <a:chExt cx="1433513" cy="2008669"/>
          </a:xfrm>
        </p:grpSpPr>
        <p:pic>
          <p:nvPicPr>
            <p:cNvPr id="2" name="Picture 1">
              <a:hlinkClick r:id="rId7"/>
            </p:cNvPr>
            <p:cNvPicPr>
              <a:picLocks noChangeAspect="1"/>
            </p:cNvPicPr>
            <p:nvPr/>
          </p:nvPicPr>
          <p:blipFill>
            <a:blip r:embed="rId14"/>
            <a:stretch>
              <a:fillRect/>
            </a:stretch>
          </p:blipFill>
          <p:spPr>
            <a:xfrm>
              <a:off x="7059613" y="2272426"/>
              <a:ext cx="1433512" cy="1493998"/>
            </a:xfrm>
            <a:prstGeom prst="rect">
              <a:avLst/>
            </a:prstGeom>
          </p:spPr>
        </p:pic>
        <p:pic>
          <p:nvPicPr>
            <p:cNvPr id="5" name="Picture 4"/>
            <p:cNvPicPr>
              <a:picLocks noChangeAspect="1"/>
            </p:cNvPicPr>
            <p:nvPr/>
          </p:nvPicPr>
          <p:blipFill>
            <a:blip r:embed="rId15"/>
            <a:stretch>
              <a:fillRect/>
            </a:stretch>
          </p:blipFill>
          <p:spPr>
            <a:xfrm>
              <a:off x="7059612" y="1757755"/>
              <a:ext cx="1433513" cy="528245"/>
            </a:xfrm>
            <a:prstGeom prst="rect">
              <a:avLst/>
            </a:prstGeom>
          </p:spPr>
        </p:pic>
      </p:grpSp>
      <p:pic>
        <p:nvPicPr>
          <p:cNvPr id="1026" name="Picture 2" descr="https://2.bp.blogspot.com/-FxjIAxPeH2U/U-emjDUqg_I/AAAAAAAACfs/CIv4UmSLmKo/s1600/Bullseye.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3976" y="1409879"/>
            <a:ext cx="865648" cy="860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500"/>
                                        <p:tgtEl>
                                          <p:spTgt spid="3">
                                            <p:txEl>
                                              <p:pRg st="7" end="7"/>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wipe(down)">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686800" cy="685800"/>
          </a:xfrm>
        </p:spPr>
        <p:txBody>
          <a:bodyPr/>
          <a:lstStyle/>
          <a:p>
            <a:pPr eaLnBrk="1" hangingPunct="1"/>
            <a:r>
              <a:rPr lang="en-US" altLang="en-US" sz="3400" dirty="0" smtClean="0"/>
              <a:t>Test Preparation Software, Part 1</a:t>
            </a:r>
          </a:p>
        </p:txBody>
      </p:sp>
      <p:sp>
        <p:nvSpPr>
          <p:cNvPr id="6147" name="Rectangle 3"/>
          <p:cNvSpPr>
            <a:spLocks noGrp="1" noChangeArrowheads="1"/>
          </p:cNvSpPr>
          <p:nvPr>
            <p:ph type="body" idx="1"/>
          </p:nvPr>
        </p:nvSpPr>
        <p:spPr>
          <a:xfrm>
            <a:off x="1676400" y="990600"/>
            <a:ext cx="7391400" cy="5562600"/>
          </a:xfrm>
        </p:spPr>
        <p:txBody>
          <a:bodyPr/>
          <a:lstStyle/>
          <a:p>
            <a:pPr eaLnBrk="1" hangingPunct="1">
              <a:lnSpc>
                <a:spcPct val="80000"/>
              </a:lnSpc>
            </a:pPr>
            <a:r>
              <a:rPr lang="en-US" altLang="en-US" sz="2400" dirty="0" smtClean="0"/>
              <a:t>Test preparation software can be very helpful…</a:t>
            </a:r>
          </a:p>
          <a:p>
            <a:pPr lvl="1" eaLnBrk="1" hangingPunct="1">
              <a:lnSpc>
                <a:spcPct val="80000"/>
              </a:lnSpc>
            </a:pPr>
            <a:r>
              <a:rPr lang="en-US" altLang="en-US" sz="2000" dirty="0" smtClean="0"/>
              <a:t>…the harder the exam</a:t>
            </a:r>
          </a:p>
          <a:p>
            <a:pPr lvl="1" eaLnBrk="1" hangingPunct="1">
              <a:lnSpc>
                <a:spcPct val="80000"/>
              </a:lnSpc>
            </a:pPr>
            <a:r>
              <a:rPr lang="en-US" altLang="en-US" sz="2000" dirty="0" smtClean="0"/>
              <a:t>…the newer you are to testing</a:t>
            </a:r>
          </a:p>
          <a:p>
            <a:pPr lvl="1" eaLnBrk="1" hangingPunct="1">
              <a:lnSpc>
                <a:spcPct val="80000"/>
              </a:lnSpc>
            </a:pPr>
            <a:r>
              <a:rPr lang="en-US" altLang="en-US" sz="2000" dirty="0" smtClean="0"/>
              <a:t>…the more anxiety you have</a:t>
            </a:r>
          </a:p>
          <a:p>
            <a:pPr lvl="1" eaLnBrk="1" hangingPunct="1">
              <a:lnSpc>
                <a:spcPct val="80000"/>
              </a:lnSpc>
            </a:pPr>
            <a:r>
              <a:rPr lang="en-US" altLang="en-US" sz="2000" dirty="0" smtClean="0"/>
              <a:t>…the newer you are to the subject matter</a:t>
            </a:r>
          </a:p>
          <a:p>
            <a:pPr lvl="1" eaLnBrk="1" hangingPunct="1">
              <a:lnSpc>
                <a:spcPct val="80000"/>
              </a:lnSpc>
            </a:pPr>
            <a:endParaRPr lang="en-US" altLang="en-US" sz="2000" dirty="0" smtClean="0"/>
          </a:p>
          <a:p>
            <a:pPr eaLnBrk="1" hangingPunct="1">
              <a:lnSpc>
                <a:spcPct val="80000"/>
              </a:lnSpc>
            </a:pPr>
            <a:r>
              <a:rPr lang="en-US" altLang="en-US" sz="2400" dirty="0" smtClean="0">
                <a:hlinkClick r:id="rId3"/>
              </a:rPr>
              <a:t>Cost</a:t>
            </a:r>
            <a:r>
              <a:rPr lang="en-US" altLang="en-US" sz="2400" dirty="0" smtClean="0"/>
              <a:t>, $100 &lt;  x  &lt; $150 per exam</a:t>
            </a:r>
          </a:p>
          <a:p>
            <a:pPr eaLnBrk="1" hangingPunct="1">
              <a:lnSpc>
                <a:spcPct val="80000"/>
              </a:lnSpc>
            </a:pPr>
            <a:endParaRPr lang="en-US" altLang="en-US" sz="2400" dirty="0" smtClean="0"/>
          </a:p>
          <a:p>
            <a:pPr eaLnBrk="1" hangingPunct="1">
              <a:lnSpc>
                <a:spcPct val="80000"/>
              </a:lnSpc>
            </a:pPr>
            <a:r>
              <a:rPr lang="en-US" altLang="en-US" sz="2400" dirty="0" smtClean="0"/>
              <a:t>Preparation exams are </a:t>
            </a:r>
            <a:r>
              <a:rPr lang="en-US" altLang="en-US" sz="2400" i="1" dirty="0" smtClean="0"/>
              <a:t>very often </a:t>
            </a:r>
            <a:r>
              <a:rPr lang="en-US" altLang="en-US" sz="2400" dirty="0" smtClean="0"/>
              <a:t>harder than the actual exam</a:t>
            </a:r>
          </a:p>
          <a:p>
            <a:pPr eaLnBrk="1" hangingPunct="1">
              <a:lnSpc>
                <a:spcPct val="80000"/>
              </a:lnSpc>
            </a:pPr>
            <a:endParaRPr lang="en-US" altLang="en-US" sz="2400" dirty="0" smtClean="0"/>
          </a:p>
          <a:p>
            <a:pPr eaLnBrk="1" hangingPunct="1">
              <a:lnSpc>
                <a:spcPct val="80000"/>
              </a:lnSpc>
            </a:pPr>
            <a:r>
              <a:rPr lang="en-US" altLang="en-US" sz="2400" dirty="0" smtClean="0"/>
              <a:t>Consider persuading your employer to cover the exam and preparation </a:t>
            </a:r>
            <a:r>
              <a:rPr lang="en-US" altLang="en-US" sz="2400" dirty="0" err="1" smtClean="0"/>
              <a:t>s’ware</a:t>
            </a:r>
            <a:r>
              <a:rPr lang="en-US" altLang="en-US" sz="2400" dirty="0" smtClean="0"/>
              <a:t> costs</a:t>
            </a:r>
          </a:p>
          <a:p>
            <a:pPr eaLnBrk="1" hangingPunct="1">
              <a:lnSpc>
                <a:spcPct val="80000"/>
              </a:lnSpc>
            </a:pPr>
            <a:endParaRPr lang="en-US" altLang="en-US" sz="2400" dirty="0" smtClean="0"/>
          </a:p>
          <a:p>
            <a:pPr eaLnBrk="1" hangingPunct="1">
              <a:lnSpc>
                <a:spcPct val="80000"/>
              </a:lnSpc>
            </a:pPr>
            <a:r>
              <a:rPr lang="en-US" altLang="en-US" sz="2400" dirty="0" smtClean="0"/>
              <a:t>Sometimes abbreviated sample exams are available for free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 calcmode="lin" valueType="num">
                                      <p:cBhvr additive="base">
                                        <p:cTn id="15"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 calcmode="lin" valueType="num">
                                      <p:cBhvr additive="base">
                                        <p:cTn id="23"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147">
                                            <p:txEl>
                                              <p:pRg st="6" end="6"/>
                                            </p:txEl>
                                          </p:spTgt>
                                        </p:tgtEl>
                                        <p:attrNameLst>
                                          <p:attrName>style.visibility</p:attrName>
                                        </p:attrNameLst>
                                      </p:cBhvr>
                                      <p:to>
                                        <p:strVal val="visible"/>
                                      </p:to>
                                    </p:set>
                                    <p:anim calcmode="lin" valueType="num">
                                      <p:cBhvr additive="base">
                                        <p:cTn id="29"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147">
                                            <p:txEl>
                                              <p:pRg st="8" end="8"/>
                                            </p:txEl>
                                          </p:spTgt>
                                        </p:tgtEl>
                                        <p:attrNameLst>
                                          <p:attrName>style.visibility</p:attrName>
                                        </p:attrNameLst>
                                      </p:cBhvr>
                                      <p:to>
                                        <p:strVal val="visible"/>
                                      </p:to>
                                    </p:set>
                                    <p:anim calcmode="lin" valueType="num">
                                      <p:cBhvr additive="base">
                                        <p:cTn id="35" dur="500" fill="hold"/>
                                        <p:tgtEl>
                                          <p:spTgt spid="6147">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147">
                                            <p:txEl>
                                              <p:pRg st="10" end="10"/>
                                            </p:txEl>
                                          </p:spTgt>
                                        </p:tgtEl>
                                        <p:attrNameLst>
                                          <p:attrName>style.visibility</p:attrName>
                                        </p:attrNameLst>
                                      </p:cBhvr>
                                      <p:to>
                                        <p:strVal val="visible"/>
                                      </p:to>
                                    </p:set>
                                    <p:anim calcmode="lin" valueType="num">
                                      <p:cBhvr additive="base">
                                        <p:cTn id="41" dur="500" fill="hold"/>
                                        <p:tgtEl>
                                          <p:spTgt spid="6147">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1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147">
                                            <p:txEl>
                                              <p:pRg st="12" end="12"/>
                                            </p:txEl>
                                          </p:spTgt>
                                        </p:tgtEl>
                                        <p:attrNameLst>
                                          <p:attrName>style.visibility</p:attrName>
                                        </p:attrNameLst>
                                      </p:cBhvr>
                                      <p:to>
                                        <p:strVal val="visible"/>
                                      </p:to>
                                    </p:set>
                                    <p:anim calcmode="lin" valueType="num">
                                      <p:cBhvr additive="base">
                                        <p:cTn id="47" dur="500" fill="hold"/>
                                        <p:tgtEl>
                                          <p:spTgt spid="6147">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14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76200"/>
            <a:ext cx="8686800" cy="1143000"/>
          </a:xfrm>
        </p:spPr>
        <p:txBody>
          <a:bodyPr/>
          <a:lstStyle/>
          <a:p>
            <a:pPr eaLnBrk="1" hangingPunct="1"/>
            <a:r>
              <a:rPr lang="en-US" altLang="en-US" sz="3200" smtClean="0"/>
              <a:t>Test Preparation Software, Part 2</a:t>
            </a:r>
          </a:p>
        </p:txBody>
      </p:sp>
      <p:sp>
        <p:nvSpPr>
          <p:cNvPr id="21507" name="Rectangle 3"/>
          <p:cNvSpPr>
            <a:spLocks noGrp="1" noChangeArrowheads="1"/>
          </p:cNvSpPr>
          <p:nvPr>
            <p:ph type="body" idx="1"/>
          </p:nvPr>
        </p:nvSpPr>
        <p:spPr>
          <a:xfrm>
            <a:off x="1752600" y="990600"/>
            <a:ext cx="7315200" cy="5638800"/>
          </a:xfrm>
        </p:spPr>
        <p:txBody>
          <a:bodyPr/>
          <a:lstStyle/>
          <a:p>
            <a:pPr eaLnBrk="1" hangingPunct="1">
              <a:lnSpc>
                <a:spcPct val="90000"/>
              </a:lnSpc>
              <a:spcBef>
                <a:spcPts val="800"/>
              </a:spcBef>
            </a:pPr>
            <a:r>
              <a:rPr lang="en-US" altLang="en-US" sz="2400" dirty="0" smtClean="0"/>
              <a:t>There are at least two test prep software deployment methods</a:t>
            </a:r>
          </a:p>
          <a:p>
            <a:pPr lvl="2" eaLnBrk="1" hangingPunct="1">
              <a:lnSpc>
                <a:spcPct val="90000"/>
              </a:lnSpc>
              <a:spcBef>
                <a:spcPts val="800"/>
              </a:spcBef>
            </a:pPr>
            <a:r>
              <a:rPr lang="en-US" altLang="en-US" sz="1800" dirty="0" smtClean="0"/>
              <a:t>Web-based</a:t>
            </a:r>
          </a:p>
          <a:p>
            <a:pPr lvl="3" eaLnBrk="1" hangingPunct="1">
              <a:lnSpc>
                <a:spcPct val="90000"/>
              </a:lnSpc>
              <a:spcBef>
                <a:spcPts val="800"/>
              </a:spcBef>
            </a:pPr>
            <a:r>
              <a:rPr lang="en-US" altLang="en-US" sz="1400" dirty="0" smtClean="0"/>
              <a:t>Connect to a subscription-based </a:t>
            </a:r>
            <a:r>
              <a:rPr lang="en-US" altLang="en-US" sz="1400" dirty="0" smtClean="0">
                <a:solidFill>
                  <a:srgbClr val="FFFF00"/>
                </a:solidFill>
              </a:rPr>
              <a:t>website</a:t>
            </a:r>
            <a:r>
              <a:rPr lang="en-US" altLang="en-US" sz="1400" dirty="0" smtClean="0"/>
              <a:t>, providing (for example) a six month preparation time window </a:t>
            </a:r>
          </a:p>
          <a:p>
            <a:pPr lvl="3" eaLnBrk="1" hangingPunct="1">
              <a:lnSpc>
                <a:spcPct val="90000"/>
              </a:lnSpc>
              <a:spcBef>
                <a:spcPts val="800"/>
              </a:spcBef>
            </a:pPr>
            <a:r>
              <a:rPr lang="en-US" altLang="en-US" sz="1600" dirty="0" smtClean="0">
                <a:solidFill>
                  <a:srgbClr val="FF0000"/>
                </a:solidFill>
              </a:rPr>
              <a:t>Advantage</a:t>
            </a:r>
            <a:r>
              <a:rPr lang="en-US" altLang="en-US" sz="1600" dirty="0" smtClean="0"/>
              <a:t>: Allows you to connect anywhere, as long as you have a live connection</a:t>
            </a:r>
          </a:p>
          <a:p>
            <a:pPr lvl="2" eaLnBrk="1" hangingPunct="1">
              <a:lnSpc>
                <a:spcPct val="90000"/>
              </a:lnSpc>
              <a:spcBef>
                <a:spcPts val="800"/>
              </a:spcBef>
            </a:pPr>
            <a:r>
              <a:rPr lang="en-US" altLang="en-US" sz="1800" dirty="0" smtClean="0"/>
              <a:t>Local executable</a:t>
            </a:r>
          </a:p>
          <a:p>
            <a:pPr lvl="3" eaLnBrk="1" hangingPunct="1">
              <a:lnSpc>
                <a:spcPct val="90000"/>
              </a:lnSpc>
              <a:spcBef>
                <a:spcPts val="800"/>
              </a:spcBef>
            </a:pPr>
            <a:r>
              <a:rPr lang="en-US" altLang="en-US" sz="1400" dirty="0" smtClean="0"/>
              <a:t>Install a </a:t>
            </a:r>
            <a:r>
              <a:rPr lang="en-US" altLang="en-US" sz="1400" dirty="0" smtClean="0">
                <a:solidFill>
                  <a:srgbClr val="FFFF00"/>
                </a:solidFill>
              </a:rPr>
              <a:t>program</a:t>
            </a:r>
            <a:r>
              <a:rPr lang="en-US" altLang="en-US" sz="1400" dirty="0" smtClean="0"/>
              <a:t> to your local computer </a:t>
            </a:r>
          </a:p>
          <a:p>
            <a:pPr lvl="4" eaLnBrk="1" hangingPunct="1">
              <a:lnSpc>
                <a:spcPct val="90000"/>
              </a:lnSpc>
              <a:spcBef>
                <a:spcPts val="800"/>
              </a:spcBef>
            </a:pPr>
            <a:r>
              <a:rPr lang="en-US" altLang="en-US" sz="1400" dirty="0" err="1" smtClean="0">
                <a:hlinkClick r:id="rId3"/>
              </a:rPr>
              <a:t>Transcender</a:t>
            </a:r>
            <a:endParaRPr lang="en-US" altLang="en-US" sz="1400" dirty="0" smtClean="0"/>
          </a:p>
          <a:p>
            <a:pPr lvl="3" eaLnBrk="1" hangingPunct="1">
              <a:lnSpc>
                <a:spcPct val="90000"/>
              </a:lnSpc>
              <a:spcBef>
                <a:spcPts val="800"/>
              </a:spcBef>
            </a:pPr>
            <a:r>
              <a:rPr lang="en-US" altLang="en-US" sz="1600" dirty="0" smtClean="0">
                <a:solidFill>
                  <a:srgbClr val="FF0000"/>
                </a:solidFill>
              </a:rPr>
              <a:t>Advantage</a:t>
            </a:r>
            <a:r>
              <a:rPr lang="en-US" altLang="en-US" sz="1600" dirty="0" smtClean="0"/>
              <a:t>: Allows you to prepare anywhere, as long as you have the computer where you installed the software</a:t>
            </a:r>
          </a:p>
          <a:p>
            <a:pPr eaLnBrk="1" hangingPunct="1">
              <a:lnSpc>
                <a:spcPct val="90000"/>
              </a:lnSpc>
              <a:spcBef>
                <a:spcPts val="800"/>
              </a:spcBef>
            </a:pPr>
            <a:r>
              <a:rPr lang="en-US" altLang="en-US" sz="1600" dirty="0" smtClean="0"/>
              <a:t>Test Prep Tip #1: Take five question tests while preparing</a:t>
            </a:r>
          </a:p>
          <a:p>
            <a:pPr eaLnBrk="1" hangingPunct="1">
              <a:lnSpc>
                <a:spcPct val="90000"/>
              </a:lnSpc>
              <a:spcBef>
                <a:spcPts val="800"/>
              </a:spcBef>
            </a:pPr>
            <a:r>
              <a:rPr lang="en-US" altLang="en-US" sz="1600" dirty="0"/>
              <a:t>Test Prep Tip </a:t>
            </a:r>
            <a:r>
              <a:rPr lang="en-US" altLang="en-US" sz="1600" dirty="0" smtClean="0"/>
              <a:t>#2: Take one test with every question and the answers and print the results with the answers to PDF</a:t>
            </a:r>
          </a:p>
          <a:p>
            <a:pPr eaLnBrk="1" hangingPunct="1">
              <a:lnSpc>
                <a:spcPct val="90000"/>
              </a:lnSpc>
              <a:spcBef>
                <a:spcPts val="800"/>
              </a:spcBef>
            </a:pPr>
            <a:r>
              <a:rPr lang="en-US" altLang="en-US" sz="1600" dirty="0"/>
              <a:t>Test Prep Tip </a:t>
            </a:r>
            <a:r>
              <a:rPr lang="en-US" altLang="en-US" sz="1600" dirty="0" smtClean="0"/>
              <a:t>#3: Don’t worry about completing all of the questions; I don’t generally visit even half the questions but I’m still properly prepared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fade">
                                      <p:cBhvr>
                                        <p:cTn id="15" dur="500"/>
                                        <p:tgtEl>
                                          <p:spTgt spid="2150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507">
                                            <p:txEl>
                                              <p:pRg st="3" end="3"/>
                                            </p:txEl>
                                          </p:spTgt>
                                        </p:tgtEl>
                                        <p:attrNameLst>
                                          <p:attrName>style.visibility</p:attrName>
                                        </p:attrNameLst>
                                      </p:cBhvr>
                                      <p:to>
                                        <p:strVal val="visible"/>
                                      </p:to>
                                    </p:set>
                                    <p:animEffect transition="in" filter="fade">
                                      <p:cBhvr>
                                        <p:cTn id="18" dur="500"/>
                                        <p:tgtEl>
                                          <p:spTgt spid="2150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Effect transition="in" filter="fade">
                                      <p:cBhvr>
                                        <p:cTn id="23" dur="500"/>
                                        <p:tgtEl>
                                          <p:spTgt spid="2150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1507">
                                            <p:txEl>
                                              <p:pRg st="5" end="5"/>
                                            </p:txEl>
                                          </p:spTgt>
                                        </p:tgtEl>
                                        <p:attrNameLst>
                                          <p:attrName>style.visibility</p:attrName>
                                        </p:attrNameLst>
                                      </p:cBhvr>
                                      <p:to>
                                        <p:strVal val="visible"/>
                                      </p:to>
                                    </p:set>
                                    <p:animEffect transition="in" filter="fade">
                                      <p:cBhvr>
                                        <p:cTn id="26" dur="500"/>
                                        <p:tgtEl>
                                          <p:spTgt spid="21507">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1507">
                                            <p:txEl>
                                              <p:pRg st="6" end="6"/>
                                            </p:txEl>
                                          </p:spTgt>
                                        </p:tgtEl>
                                        <p:attrNameLst>
                                          <p:attrName>style.visibility</p:attrName>
                                        </p:attrNameLst>
                                      </p:cBhvr>
                                      <p:to>
                                        <p:strVal val="visible"/>
                                      </p:to>
                                    </p:set>
                                    <p:animEffect transition="in" filter="fade">
                                      <p:cBhvr>
                                        <p:cTn id="29" dur="500"/>
                                        <p:tgtEl>
                                          <p:spTgt spid="21507">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1507">
                                            <p:txEl>
                                              <p:pRg st="7" end="7"/>
                                            </p:txEl>
                                          </p:spTgt>
                                        </p:tgtEl>
                                        <p:attrNameLst>
                                          <p:attrName>style.visibility</p:attrName>
                                        </p:attrNameLst>
                                      </p:cBhvr>
                                      <p:to>
                                        <p:strVal val="visible"/>
                                      </p:to>
                                    </p:set>
                                    <p:animEffect transition="in" filter="fade">
                                      <p:cBhvr>
                                        <p:cTn id="32" dur="500"/>
                                        <p:tgtEl>
                                          <p:spTgt spid="2150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507">
                                            <p:txEl>
                                              <p:pRg st="8" end="8"/>
                                            </p:txEl>
                                          </p:spTgt>
                                        </p:tgtEl>
                                        <p:attrNameLst>
                                          <p:attrName>style.visibility</p:attrName>
                                        </p:attrNameLst>
                                      </p:cBhvr>
                                      <p:to>
                                        <p:strVal val="visible"/>
                                      </p:to>
                                    </p:set>
                                    <p:animEffect transition="in" filter="fade">
                                      <p:cBhvr>
                                        <p:cTn id="37" dur="500"/>
                                        <p:tgtEl>
                                          <p:spTgt spid="2150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07">
                                            <p:txEl>
                                              <p:pRg st="9" end="9"/>
                                            </p:txEl>
                                          </p:spTgt>
                                        </p:tgtEl>
                                        <p:attrNameLst>
                                          <p:attrName>style.visibility</p:attrName>
                                        </p:attrNameLst>
                                      </p:cBhvr>
                                      <p:to>
                                        <p:strVal val="visible"/>
                                      </p:to>
                                    </p:set>
                                    <p:animEffect transition="in" filter="fade">
                                      <p:cBhvr>
                                        <p:cTn id="42" dur="500"/>
                                        <p:tgtEl>
                                          <p:spTgt spid="2150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507">
                                            <p:txEl>
                                              <p:pRg st="10" end="10"/>
                                            </p:txEl>
                                          </p:spTgt>
                                        </p:tgtEl>
                                        <p:attrNameLst>
                                          <p:attrName>style.visibility</p:attrName>
                                        </p:attrNameLst>
                                      </p:cBhvr>
                                      <p:to>
                                        <p:strVal val="visible"/>
                                      </p:to>
                                    </p:set>
                                    <p:animEffect transition="in" filter="fade">
                                      <p:cBhvr>
                                        <p:cTn id="47" dur="500"/>
                                        <p:tgtEl>
                                          <p:spTgt spid="2150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76200"/>
            <a:ext cx="8686800" cy="1143000"/>
          </a:xfrm>
        </p:spPr>
        <p:txBody>
          <a:bodyPr/>
          <a:lstStyle/>
          <a:p>
            <a:pPr eaLnBrk="1" hangingPunct="1"/>
            <a:r>
              <a:rPr lang="en-US" altLang="en-US" sz="3200" dirty="0" smtClean="0"/>
              <a:t>Test Preparation Software, Part 3</a:t>
            </a:r>
          </a:p>
        </p:txBody>
      </p:sp>
      <p:sp>
        <p:nvSpPr>
          <p:cNvPr id="21507" name="Rectangle 3"/>
          <p:cNvSpPr>
            <a:spLocks noGrp="1" noChangeArrowheads="1"/>
          </p:cNvSpPr>
          <p:nvPr>
            <p:ph type="body" idx="1"/>
          </p:nvPr>
        </p:nvSpPr>
        <p:spPr>
          <a:xfrm>
            <a:off x="1066800" y="990600"/>
            <a:ext cx="8001000" cy="5257800"/>
          </a:xfrm>
        </p:spPr>
        <p:txBody>
          <a:bodyPr/>
          <a:lstStyle/>
          <a:p>
            <a:pPr eaLnBrk="1" hangingPunct="1">
              <a:lnSpc>
                <a:spcPct val="90000"/>
              </a:lnSpc>
            </a:pPr>
            <a:endParaRPr lang="en-US" altLang="en-US" sz="1600" dirty="0" smtClean="0"/>
          </a:p>
        </p:txBody>
      </p:sp>
      <p:pic>
        <p:nvPicPr>
          <p:cNvPr id="2" name="Picture 1">
            <a:hlinkClick r:id="rId3"/>
          </p:cNvPr>
          <p:cNvPicPr>
            <a:picLocks noChangeAspect="1"/>
          </p:cNvPicPr>
          <p:nvPr/>
        </p:nvPicPr>
        <p:blipFill>
          <a:blip r:embed="rId4"/>
          <a:stretch>
            <a:fillRect/>
          </a:stretch>
        </p:blipFill>
        <p:spPr>
          <a:xfrm>
            <a:off x="2514600" y="4191000"/>
            <a:ext cx="4329112" cy="1718979"/>
          </a:xfrm>
          <a:prstGeom prst="rect">
            <a:avLst/>
          </a:prstGeom>
        </p:spPr>
      </p:pic>
      <p:pic>
        <p:nvPicPr>
          <p:cNvPr id="3" name="Picture 2">
            <a:hlinkClick r:id="rId5"/>
          </p:cNvPr>
          <p:cNvPicPr>
            <a:picLocks noChangeAspect="1"/>
          </p:cNvPicPr>
          <p:nvPr/>
        </p:nvPicPr>
        <p:blipFill>
          <a:blip r:embed="rId6"/>
          <a:stretch>
            <a:fillRect/>
          </a:stretch>
        </p:blipFill>
        <p:spPr>
          <a:xfrm>
            <a:off x="2628900" y="1409714"/>
            <a:ext cx="3886200" cy="2442865"/>
          </a:xfrm>
          <a:prstGeom prst="rect">
            <a:avLst/>
          </a:prstGeom>
        </p:spPr>
      </p:pic>
    </p:spTree>
    <p:extLst>
      <p:ext uri="{BB962C8B-B14F-4D97-AF65-F5344CB8AC3E}">
        <p14:creationId xmlns:p14="http://schemas.microsoft.com/office/powerpoint/2010/main" val="520020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76200"/>
            <a:ext cx="6781800" cy="1143000"/>
          </a:xfrm>
        </p:spPr>
        <p:txBody>
          <a:bodyPr/>
          <a:lstStyle/>
          <a:p>
            <a:pPr>
              <a:defRPr/>
            </a:pPr>
            <a:r>
              <a:rPr lang="en-US" altLang="en-US" sz="2800" dirty="0" smtClean="0">
                <a:solidFill>
                  <a:schemeClr val="accent6">
                    <a:lumMod val="60000"/>
                    <a:lumOff val="40000"/>
                  </a:schemeClr>
                </a:solidFill>
              </a:rPr>
              <a:t>Study Tip #1:</a:t>
            </a:r>
            <a:r>
              <a:rPr lang="en-US" altLang="en-US" sz="2800" dirty="0" smtClean="0"/>
              <a:t> Know Your Target</a:t>
            </a:r>
            <a:br>
              <a:rPr lang="en-US" altLang="en-US" sz="2800" dirty="0" smtClean="0"/>
            </a:br>
            <a:r>
              <a:rPr lang="en-US" altLang="en-US" sz="1400" dirty="0" smtClean="0"/>
              <a:t>(Exam Objectives)</a:t>
            </a:r>
            <a:endParaRPr lang="en-US" altLang="en-US" sz="2800" dirty="0" smtClean="0"/>
          </a:p>
        </p:txBody>
      </p:sp>
      <p:sp>
        <p:nvSpPr>
          <p:cNvPr id="23555" name="Content Placeholder 2"/>
          <p:cNvSpPr>
            <a:spLocks noGrp="1"/>
          </p:cNvSpPr>
          <p:nvPr>
            <p:ph idx="1"/>
          </p:nvPr>
        </p:nvSpPr>
        <p:spPr>
          <a:xfrm>
            <a:off x="1828800" y="5562600"/>
            <a:ext cx="7086600" cy="1219200"/>
          </a:xfrm>
        </p:spPr>
        <p:txBody>
          <a:bodyPr/>
          <a:lstStyle/>
          <a:p>
            <a:r>
              <a:rPr lang="en-US" altLang="en-US" sz="2000" smtClean="0"/>
              <a:t>How are the test objectives located?</a:t>
            </a:r>
          </a:p>
          <a:p>
            <a:r>
              <a:rPr lang="en-US" altLang="en-US" sz="2000" smtClean="0"/>
              <a:t>Emphasize study of newer features</a:t>
            </a:r>
          </a:p>
          <a:p>
            <a:r>
              <a:rPr lang="en-US" altLang="en-US" sz="2000" smtClean="0"/>
              <a:t>Really…do I have to know ALL of that material?</a:t>
            </a:r>
          </a:p>
        </p:txBody>
      </p:sp>
      <p:pic>
        <p:nvPicPr>
          <p:cNvPr id="2355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04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219200"/>
            <a:ext cx="4114800"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altLang="en-US" sz="2800" dirty="0" smtClean="0">
                <a:solidFill>
                  <a:schemeClr val="accent6">
                    <a:lumMod val="60000"/>
                    <a:lumOff val="40000"/>
                  </a:schemeClr>
                </a:solidFill>
              </a:rPr>
              <a:t>Study Tip #2:</a:t>
            </a:r>
            <a:r>
              <a:rPr lang="en-US" altLang="en-US" sz="2800" dirty="0" smtClean="0"/>
              <a:t> </a:t>
            </a:r>
            <a:br>
              <a:rPr lang="en-US" altLang="en-US" sz="2800" dirty="0" smtClean="0"/>
            </a:br>
            <a:r>
              <a:rPr lang="en-US" altLang="en-US" sz="2800" dirty="0" smtClean="0"/>
              <a:t>Managing the Volume of Material</a:t>
            </a:r>
          </a:p>
        </p:txBody>
      </p:sp>
      <p:sp>
        <p:nvSpPr>
          <p:cNvPr id="25603" name="Rectangle 3"/>
          <p:cNvSpPr>
            <a:spLocks noGrp="1" noChangeArrowheads="1"/>
          </p:cNvSpPr>
          <p:nvPr>
            <p:ph type="body" idx="1"/>
          </p:nvPr>
        </p:nvSpPr>
        <p:spPr/>
        <p:txBody>
          <a:bodyPr/>
          <a:lstStyle/>
          <a:p>
            <a:pPr eaLnBrk="1" hangingPunct="1"/>
            <a:r>
              <a:rPr lang="en-US" altLang="en-US" smtClean="0"/>
              <a:t>In regard to each product feature ask, “</a:t>
            </a:r>
            <a:r>
              <a:rPr lang="en-US" altLang="en-US" smtClean="0">
                <a:solidFill>
                  <a:srgbClr val="FFC000"/>
                </a:solidFill>
              </a:rPr>
              <a:t>Is this a feature or skill </a:t>
            </a:r>
            <a:r>
              <a:rPr lang="en-US" altLang="en-US" i="1" smtClean="0">
                <a:solidFill>
                  <a:srgbClr val="FFC000"/>
                </a:solidFill>
              </a:rPr>
              <a:t>every administrator / developer</a:t>
            </a:r>
            <a:r>
              <a:rPr lang="en-US" altLang="en-US" smtClean="0">
                <a:solidFill>
                  <a:srgbClr val="FFC000"/>
                </a:solidFill>
              </a:rPr>
              <a:t> should know?</a:t>
            </a:r>
            <a:r>
              <a:rPr lang="en-US" altLang="en-US" smtClean="0"/>
              <a:t>” </a:t>
            </a:r>
            <a:br>
              <a:rPr lang="en-US" altLang="en-US" smtClean="0"/>
            </a:br>
            <a:endParaRPr lang="en-US" altLang="en-US" smtClean="0"/>
          </a:p>
          <a:p>
            <a:pPr eaLnBrk="1" hangingPunct="1"/>
            <a:r>
              <a:rPr lang="en-US" altLang="en-US" smtClean="0"/>
              <a:t>Concentrate on </a:t>
            </a:r>
            <a:r>
              <a:rPr lang="en-US" altLang="en-US" i="1" smtClean="0"/>
              <a:t>those</a:t>
            </a:r>
            <a:r>
              <a:rPr lang="en-US" altLang="en-US" smtClean="0"/>
              <a:t> features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648199" cy="1143000"/>
          </a:xfrm>
        </p:spPr>
        <p:txBody>
          <a:bodyPr>
            <a:normAutofit fontScale="90000"/>
          </a:bodyPr>
          <a:lstStyle/>
          <a:p>
            <a:r>
              <a:rPr lang="en-US" sz="4900" dirty="0" smtClean="0"/>
              <a:t>George </a:t>
            </a:r>
            <a:r>
              <a:rPr lang="en-US" sz="4900" dirty="0" smtClean="0">
                <a:solidFill>
                  <a:srgbClr val="FF0000"/>
                </a:solidFill>
              </a:rPr>
              <a:t>SQ</a:t>
            </a:r>
            <a:r>
              <a:rPr lang="en-US" sz="4900" dirty="0" smtClean="0"/>
              <a:t>UI</a:t>
            </a:r>
            <a:r>
              <a:rPr lang="en-US" sz="4900" dirty="0" smtClean="0">
                <a:solidFill>
                  <a:srgbClr val="FF0000"/>
                </a:solidFill>
              </a:rPr>
              <a:t>L</a:t>
            </a:r>
            <a:r>
              <a:rPr lang="en-US" sz="4900" dirty="0" smtClean="0"/>
              <a:t>LACE</a:t>
            </a:r>
            <a:r>
              <a:rPr lang="en-US" dirty="0" smtClean="0"/>
              <a:t/>
            </a:r>
            <a:br>
              <a:rPr lang="en-US" dirty="0" smtClean="0"/>
            </a:br>
            <a:r>
              <a:rPr lang="en-US" sz="2700" dirty="0" smtClean="0"/>
              <a:t>“</a:t>
            </a:r>
            <a:r>
              <a:rPr lang="en-US" sz="2700" dirty="0" smtClean="0">
                <a:solidFill>
                  <a:srgbClr val="FF0000"/>
                </a:solidFill>
              </a:rPr>
              <a:t>SQL</a:t>
            </a:r>
            <a:r>
              <a:rPr lang="en-US" sz="2700" dirty="0" smtClean="0"/>
              <a:t>” is in the name!</a:t>
            </a:r>
            <a:endParaRPr lang="en-US" sz="3600" dirty="0"/>
          </a:p>
        </p:txBody>
      </p:sp>
      <p:sp>
        <p:nvSpPr>
          <p:cNvPr id="3" name="Content Placeholder 2"/>
          <p:cNvSpPr>
            <a:spLocks noGrp="1"/>
          </p:cNvSpPr>
          <p:nvPr>
            <p:ph idx="1"/>
          </p:nvPr>
        </p:nvSpPr>
        <p:spPr>
          <a:xfrm>
            <a:off x="228600" y="1401118"/>
            <a:ext cx="5562600" cy="5228282"/>
          </a:xfrm>
        </p:spPr>
        <p:txBody>
          <a:bodyPr/>
          <a:lstStyle/>
          <a:p>
            <a:r>
              <a:rPr lang="en-US" sz="1600" b="1" dirty="0" smtClean="0"/>
              <a:t>Husband &amp; Dad</a:t>
            </a:r>
          </a:p>
          <a:p>
            <a:r>
              <a:rPr lang="en-US" sz="1600" b="1" dirty="0" smtClean="0"/>
              <a:t>Twenty Four Years of New Horizons service</a:t>
            </a:r>
            <a:br>
              <a:rPr lang="en-US" sz="1600" b="1" dirty="0" smtClean="0"/>
            </a:br>
            <a:r>
              <a:rPr lang="en-US" sz="1200" b="1" dirty="0" smtClean="0"/>
              <a:t>(June 2016)</a:t>
            </a:r>
            <a:endParaRPr lang="en-US" sz="1600" b="1" dirty="0" smtClean="0"/>
          </a:p>
          <a:p>
            <a:r>
              <a:rPr lang="en-US" sz="1600" b="1" dirty="0" smtClean="0"/>
              <a:t>30+ years in Information Technology</a:t>
            </a:r>
          </a:p>
          <a:p>
            <a:r>
              <a:rPr lang="en-US" sz="1600" b="1" dirty="0" smtClean="0"/>
              <a:t>Microsoft Certified Trainer (MCT) since 1997</a:t>
            </a:r>
          </a:p>
          <a:p>
            <a:r>
              <a:rPr lang="en-US" sz="1600" b="1" dirty="0" smtClean="0"/>
              <a:t>Microsoft SQL Server certifications</a:t>
            </a:r>
          </a:p>
          <a:p>
            <a:pPr lvl="1"/>
            <a:r>
              <a:rPr lang="en-US" sz="1200" b="1" dirty="0"/>
              <a:t>MCSE: </a:t>
            </a:r>
            <a:r>
              <a:rPr lang="en-US" sz="1200" b="1" dirty="0" smtClean="0"/>
              <a:t>Business Intelligence</a:t>
            </a:r>
          </a:p>
          <a:p>
            <a:pPr lvl="1"/>
            <a:r>
              <a:rPr lang="en-US" sz="1200" b="1" dirty="0" smtClean="0"/>
              <a:t>MCSE: Data Platform</a:t>
            </a:r>
          </a:p>
          <a:p>
            <a:pPr lvl="1"/>
            <a:r>
              <a:rPr lang="en-US" sz="1200" b="1" dirty="0" smtClean="0"/>
              <a:t>MCSA</a:t>
            </a:r>
            <a:endParaRPr lang="en-US" sz="1200" b="1" dirty="0"/>
          </a:p>
          <a:p>
            <a:r>
              <a:rPr lang="en-US" sz="1600" b="1" dirty="0" smtClean="0"/>
              <a:t>SQL user group presenter</a:t>
            </a:r>
          </a:p>
          <a:p>
            <a:r>
              <a:rPr lang="en-US" sz="1600" b="1" dirty="0" smtClean="0"/>
              <a:t>Microsoft Virtual Academy presenter</a:t>
            </a:r>
          </a:p>
          <a:p>
            <a:r>
              <a:rPr lang="en-US" sz="1600" b="1" dirty="0" err="1" smtClean="0"/>
              <a:t>SQLSaturday</a:t>
            </a:r>
            <a:r>
              <a:rPr lang="en-US" sz="1600" b="1" dirty="0" smtClean="0"/>
              <a:t> presenter</a:t>
            </a:r>
          </a:p>
        </p:txBody>
      </p:sp>
      <p:sp>
        <p:nvSpPr>
          <p:cNvPr id="5" name="TextBox 4"/>
          <p:cNvSpPr txBox="1"/>
          <p:nvPr/>
        </p:nvSpPr>
        <p:spPr>
          <a:xfrm>
            <a:off x="6444682" y="1780163"/>
            <a:ext cx="2546918" cy="1877437"/>
          </a:xfrm>
          <a:prstGeom prst="rect">
            <a:avLst/>
          </a:prstGeom>
          <a:noFill/>
        </p:spPr>
        <p:txBody>
          <a:bodyPr wrap="square" rtlCol="0">
            <a:spAutoFit/>
          </a:bodyPr>
          <a:lstStyle/>
          <a:p>
            <a:pPr eaLnBrk="1" hangingPunct="1"/>
            <a:r>
              <a:rPr kumimoji="1" lang="en-US" b="1" dirty="0" smtClean="0">
                <a:solidFill>
                  <a:srgbClr val="3F2D32"/>
                </a:solidFill>
                <a:latin typeface="Calibri"/>
                <a:cs typeface="Arial" charset="0"/>
              </a:rPr>
              <a:t>For fun: </a:t>
            </a:r>
            <a:r>
              <a:rPr kumimoji="1" lang="en-US" sz="1400" b="1" dirty="0" smtClean="0">
                <a:solidFill>
                  <a:srgbClr val="3F2D32"/>
                </a:solidFill>
                <a:latin typeface="Calibri"/>
                <a:cs typeface="Arial" charset="0"/>
              </a:rPr>
              <a:t>(no particular order)</a:t>
            </a:r>
          </a:p>
          <a:p>
            <a:pPr eaLnBrk="1" hangingPunct="1"/>
            <a:r>
              <a:rPr kumimoji="1" lang="en-US" sz="1400" dirty="0" smtClean="0">
                <a:solidFill>
                  <a:srgbClr val="3F2D32"/>
                </a:solidFill>
                <a:latin typeface="Calibri"/>
                <a:cs typeface="Arial" charset="0"/>
              </a:rPr>
              <a:t>  Movies</a:t>
            </a:r>
          </a:p>
          <a:p>
            <a:pPr eaLnBrk="1" hangingPunct="1"/>
            <a:r>
              <a:rPr kumimoji="1" lang="en-US" sz="1400" dirty="0" smtClean="0">
                <a:solidFill>
                  <a:srgbClr val="3F2D32"/>
                </a:solidFill>
                <a:latin typeface="Calibri"/>
                <a:cs typeface="Arial" charset="0"/>
              </a:rPr>
              <a:t>  Reading</a:t>
            </a:r>
          </a:p>
          <a:p>
            <a:pPr eaLnBrk="1" hangingPunct="1"/>
            <a:r>
              <a:rPr kumimoji="1" lang="en-US" sz="1400" dirty="0" smtClean="0">
                <a:solidFill>
                  <a:srgbClr val="3F2D32"/>
                </a:solidFill>
                <a:latin typeface="Calibri"/>
                <a:cs typeface="Arial" charset="0"/>
              </a:rPr>
              <a:t>  Bicycling (</a:t>
            </a:r>
            <a:r>
              <a:rPr kumimoji="1" lang="en-US" sz="1400" b="1" dirty="0" smtClean="0">
                <a:solidFill>
                  <a:srgbClr val="3F2D32"/>
                </a:solidFill>
                <a:latin typeface="Calibri"/>
                <a:cs typeface="Arial" charset="0"/>
              </a:rPr>
              <a:t>road</a:t>
            </a:r>
            <a:r>
              <a:rPr kumimoji="1" lang="en-US" sz="1400" dirty="0" smtClean="0">
                <a:solidFill>
                  <a:srgbClr val="3F2D32"/>
                </a:solidFill>
                <a:latin typeface="Calibri"/>
                <a:cs typeface="Arial" charset="0"/>
              </a:rPr>
              <a:t> / city / trail)</a:t>
            </a:r>
          </a:p>
          <a:p>
            <a:pPr eaLnBrk="1" hangingPunct="1"/>
            <a:r>
              <a:rPr kumimoji="1" lang="en-US" sz="1400" dirty="0" smtClean="0">
                <a:solidFill>
                  <a:srgbClr val="3F2D32"/>
                </a:solidFill>
                <a:latin typeface="Calibri"/>
                <a:cs typeface="Arial" charset="0"/>
              </a:rPr>
              <a:t>  Travel</a:t>
            </a:r>
          </a:p>
          <a:p>
            <a:pPr eaLnBrk="1" hangingPunct="1"/>
            <a:r>
              <a:rPr kumimoji="1" lang="en-US" sz="1400" dirty="0" smtClean="0">
                <a:solidFill>
                  <a:srgbClr val="3F2D32"/>
                </a:solidFill>
                <a:latin typeface="Calibri"/>
                <a:cs typeface="Arial" charset="0"/>
              </a:rPr>
              <a:t>  Music / Acoustic Guitar</a:t>
            </a:r>
          </a:p>
          <a:p>
            <a:pPr eaLnBrk="1" hangingPunct="1"/>
            <a:r>
              <a:rPr kumimoji="1" lang="en-US" sz="1400" dirty="0" smtClean="0">
                <a:solidFill>
                  <a:srgbClr val="3F2D32"/>
                </a:solidFill>
                <a:latin typeface="Calibri"/>
                <a:cs typeface="Arial" charset="0"/>
              </a:rPr>
              <a:t>  Computers</a:t>
            </a:r>
          </a:p>
          <a:p>
            <a:pPr eaLnBrk="1" hangingPunct="1"/>
            <a:r>
              <a:rPr kumimoji="1" lang="en-US" sz="1400" dirty="0" smtClean="0">
                <a:solidFill>
                  <a:srgbClr val="3F2D32"/>
                </a:solidFill>
                <a:latin typeface="Calibri"/>
                <a:cs typeface="Arial" charset="0"/>
              </a:rPr>
              <a:t>  Aircraft</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6471" y="105022"/>
            <a:ext cx="2145129" cy="1675141"/>
          </a:xfrm>
          <a:prstGeom prst="rect">
            <a:avLst/>
          </a:prstGeom>
        </p:spPr>
      </p:pic>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4393" y="1618608"/>
            <a:ext cx="1181100" cy="575662"/>
          </a:xfrm>
          <a:prstGeom prst="rect">
            <a:avLst/>
          </a:prstGeom>
        </p:spPr>
      </p:pic>
      <p:pic>
        <p:nvPicPr>
          <p:cNvPr id="7" name="Picture 6">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5022759"/>
            <a:ext cx="930091" cy="453420"/>
          </a:xfrm>
          <a:prstGeom prst="rect">
            <a:avLst/>
          </a:prstGeom>
        </p:spPr>
      </p:pic>
      <p:pic>
        <p:nvPicPr>
          <p:cNvPr id="11" name="Picture 10">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7696" y="4288290"/>
            <a:ext cx="1319038" cy="1220110"/>
          </a:xfrm>
          <a:prstGeom prst="rect">
            <a:avLst/>
          </a:prstGeom>
        </p:spPr>
      </p:pic>
      <p:pic>
        <p:nvPicPr>
          <p:cNvPr id="12" name="Picture 11">
            <a:hlinkClick r:id="rId11"/>
          </p:cNvPr>
          <p:cNvPicPr>
            <a:picLocks noChangeAspect="1"/>
          </p:cNvPicPr>
          <p:nvPr/>
        </p:nvPicPr>
        <p:blipFill>
          <a:blip r:embed="rId12"/>
          <a:stretch>
            <a:fillRect/>
          </a:stretch>
        </p:blipFill>
        <p:spPr>
          <a:xfrm>
            <a:off x="2641511" y="5795915"/>
            <a:ext cx="1461878" cy="560279"/>
          </a:xfrm>
          <a:prstGeom prst="rect">
            <a:avLst/>
          </a:prstGeom>
        </p:spPr>
      </p:pic>
      <p:sp>
        <p:nvSpPr>
          <p:cNvPr id="13" name="TextBox 12"/>
          <p:cNvSpPr txBox="1"/>
          <p:nvPr/>
        </p:nvSpPr>
        <p:spPr>
          <a:xfrm>
            <a:off x="5105398" y="6164820"/>
            <a:ext cx="4000501" cy="523220"/>
          </a:xfrm>
          <a:prstGeom prst="rect">
            <a:avLst/>
          </a:prstGeom>
          <a:noFill/>
          <a:ln w="28575">
            <a:solidFill>
              <a:schemeClr val="bg2">
                <a:lumMod val="50000"/>
              </a:schemeClr>
            </a:solidFill>
          </a:ln>
        </p:spPr>
        <p:txBody>
          <a:bodyPr wrap="square" rtlCol="0">
            <a:spAutoFit/>
          </a:bodyPr>
          <a:lstStyle/>
          <a:p>
            <a:pPr eaLnBrk="1" hangingPunct="1"/>
            <a:r>
              <a:rPr lang="en-US" sz="1400" dirty="0" smtClean="0">
                <a:solidFill>
                  <a:prstClr val="black"/>
                </a:solidFill>
                <a:latin typeface="Wingdings" panose="05000000000000000000" pitchFamily="2" charset="2"/>
                <a:cs typeface="Arial" charset="0"/>
              </a:rPr>
              <a:t>+</a:t>
            </a:r>
            <a:r>
              <a:rPr lang="en-US" sz="1050" b="1" dirty="0" smtClean="0">
                <a:solidFill>
                  <a:prstClr val="black"/>
                </a:solidFill>
                <a:latin typeface="Verdana" pitchFamily="34" charset="0"/>
                <a:cs typeface="Arial" charset="0"/>
              </a:rPr>
              <a:t>  George.Squillace@NHLearningSolutions.com</a:t>
            </a:r>
          </a:p>
          <a:p>
            <a:pPr eaLnBrk="1" hangingPunct="1"/>
            <a:r>
              <a:rPr lang="en-US" sz="1400" b="1" dirty="0" smtClean="0">
                <a:solidFill>
                  <a:prstClr val="black"/>
                </a:solidFill>
                <a:latin typeface="Webdings" pitchFamily="18" charset="2"/>
                <a:cs typeface="Arial" charset="0"/>
              </a:rPr>
              <a:t>"</a:t>
            </a:r>
            <a:r>
              <a:rPr lang="en-US" sz="1050" b="1" dirty="0" smtClean="0">
                <a:solidFill>
                  <a:prstClr val="black"/>
                </a:solidFill>
                <a:latin typeface="Verdana" pitchFamily="34" charset="0"/>
                <a:cs typeface="Arial" charset="0"/>
              </a:rPr>
              <a:t>  www.e-Squillace.com</a:t>
            </a:r>
            <a:endParaRPr lang="en-US" sz="1050" b="1" dirty="0">
              <a:solidFill>
                <a:prstClr val="black"/>
              </a:solidFill>
              <a:latin typeface="Verdana" pitchFamily="34" charset="0"/>
              <a:cs typeface="Arial" charset="0"/>
            </a:endParaRPr>
          </a:p>
        </p:txBody>
      </p:sp>
      <p:pic>
        <p:nvPicPr>
          <p:cNvPr id="14" name="Picture 13">
            <a:hlinkClick r:id="rId13"/>
          </p:cNvPr>
          <p:cNvPicPr>
            <a:picLocks noChangeAspect="1"/>
          </p:cNvPicPr>
          <p:nvPr/>
        </p:nvPicPr>
        <p:blipFill>
          <a:blip r:embed="rId14"/>
          <a:stretch>
            <a:fillRect/>
          </a:stretch>
        </p:blipFill>
        <p:spPr>
          <a:xfrm>
            <a:off x="1810734" y="5022759"/>
            <a:ext cx="1661553" cy="245067"/>
          </a:xfrm>
          <a:prstGeom prst="rect">
            <a:avLst/>
          </a:prstGeom>
        </p:spPr>
      </p:pic>
      <p:pic>
        <p:nvPicPr>
          <p:cNvPr id="1032" name="Picture 8" descr="https://lh3.googleusercontent.com/00APBMVQh3yraN704gKCeM63KzeQ-zHUi5wK6E9TjRQ26McyqYBt-zy__4i8GXDAfeys=w300">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19760" y="5980187"/>
            <a:ext cx="369266" cy="3692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7"/>
          </p:cNvPr>
          <p:cNvPicPr>
            <a:picLocks noChangeAspect="1"/>
          </p:cNvPicPr>
          <p:nvPr/>
        </p:nvPicPr>
        <p:blipFill>
          <a:blip r:embed="rId18"/>
          <a:stretch>
            <a:fillRect/>
          </a:stretch>
        </p:blipFill>
        <p:spPr>
          <a:xfrm>
            <a:off x="314602" y="5755748"/>
            <a:ext cx="768740" cy="640616"/>
          </a:xfrm>
          <a:prstGeom prst="rect">
            <a:avLst/>
          </a:prstGeom>
        </p:spPr>
      </p:pic>
      <p:pic>
        <p:nvPicPr>
          <p:cNvPr id="1034" name="Picture 10" descr="http://glass.sqlpass.org/portals/453/Users/156/40/67740/GlassCup_small.jp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27445" y="5663369"/>
            <a:ext cx="825373" cy="8253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0.wp.com/calvinwritersonline.org/wp-content/uploads/2014/07/jesus-fish.gif">
            <a:hlinkClick r:id="rId21"/>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667750" y="2817938"/>
            <a:ext cx="323850" cy="1373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651226" y="3754292"/>
            <a:ext cx="3340374" cy="1878960"/>
          </a:xfrm>
          <a:prstGeom prst="rect">
            <a:avLst/>
          </a:prstGeom>
        </p:spPr>
      </p:pic>
    </p:spTree>
    <p:extLst>
      <p:ext uri="{BB962C8B-B14F-4D97-AF65-F5344CB8AC3E}">
        <p14:creationId xmlns:p14="http://schemas.microsoft.com/office/powerpoint/2010/main" val="1972560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228600"/>
            <a:ext cx="8763000" cy="1143000"/>
          </a:xfrm>
        </p:spPr>
        <p:txBody>
          <a:bodyPr/>
          <a:lstStyle/>
          <a:p>
            <a:pPr eaLnBrk="1" hangingPunct="1">
              <a:defRPr/>
            </a:pPr>
            <a:r>
              <a:rPr lang="en-US" altLang="en-US" sz="2800" dirty="0" smtClean="0">
                <a:solidFill>
                  <a:schemeClr val="accent6">
                    <a:lumMod val="60000"/>
                    <a:lumOff val="40000"/>
                  </a:schemeClr>
                </a:solidFill>
              </a:rPr>
              <a:t>Study Tip #3: </a:t>
            </a:r>
            <a:r>
              <a:rPr lang="en-US" altLang="en-US" sz="2800" dirty="0" smtClean="0"/>
              <a:t/>
            </a:r>
            <a:br>
              <a:rPr lang="en-US" altLang="en-US" sz="2800" dirty="0" smtClean="0"/>
            </a:br>
            <a:r>
              <a:rPr lang="en-US" altLang="en-US" sz="2800" dirty="0" smtClean="0"/>
              <a:t>You’ll Never Feel Ready </a:t>
            </a:r>
            <a:r>
              <a:rPr lang="en-US" altLang="en-US" sz="2800" i="1" dirty="0" smtClean="0"/>
              <a:t>Enough</a:t>
            </a:r>
            <a:endParaRPr lang="en-US" altLang="en-US" sz="2800" dirty="0" smtClean="0"/>
          </a:p>
        </p:txBody>
      </p:sp>
      <p:sp>
        <p:nvSpPr>
          <p:cNvPr id="5123" name="Rectangle 3"/>
          <p:cNvSpPr>
            <a:spLocks noGrp="1" noChangeArrowheads="1"/>
          </p:cNvSpPr>
          <p:nvPr>
            <p:ph type="body" idx="1"/>
          </p:nvPr>
        </p:nvSpPr>
        <p:spPr>
          <a:xfrm>
            <a:off x="1828800" y="2286000"/>
            <a:ext cx="7086600" cy="4267200"/>
          </a:xfrm>
        </p:spPr>
        <p:txBody>
          <a:bodyPr/>
          <a:lstStyle/>
          <a:p>
            <a:pPr eaLnBrk="1" hangingPunct="1"/>
            <a:r>
              <a:rPr lang="en-US" altLang="en-US" sz="2400" dirty="0" smtClean="0"/>
              <a:t>So, schedule your exam </a:t>
            </a:r>
            <a:r>
              <a:rPr lang="en-US" altLang="en-US" sz="2400" b="1" dirty="0" smtClean="0"/>
              <a:t>now</a:t>
            </a:r>
          </a:p>
          <a:p>
            <a:pPr eaLnBrk="1" hangingPunct="1"/>
            <a:endParaRPr lang="en-US" altLang="en-US" sz="2400" b="1" dirty="0" smtClean="0"/>
          </a:p>
          <a:p>
            <a:pPr eaLnBrk="1" hangingPunct="1"/>
            <a:r>
              <a:rPr lang="en-US" altLang="en-US" sz="2400" dirty="0" smtClean="0"/>
              <a:t>You can always postpone a day or two or more</a:t>
            </a:r>
            <a:br>
              <a:rPr lang="en-US" altLang="en-US" sz="2400" dirty="0" smtClean="0"/>
            </a:br>
            <a:endParaRPr lang="en-US" altLang="en-US" sz="2400" dirty="0" smtClean="0"/>
          </a:p>
          <a:p>
            <a:pPr eaLnBrk="1" hangingPunct="1"/>
            <a:r>
              <a:rPr lang="en-US" altLang="en-US" sz="2400" dirty="0" smtClean="0"/>
              <a:t>For what it’s worth, near </a:t>
            </a:r>
            <a:r>
              <a:rPr lang="en-US" altLang="en-US" sz="2400" dirty="0" smtClean="0">
                <a:solidFill>
                  <a:srgbClr val="FF0000"/>
                </a:solidFill>
              </a:rPr>
              <a:t>panic</a:t>
            </a:r>
            <a:r>
              <a:rPr lang="en-US" altLang="en-US" sz="2400" dirty="0" smtClean="0"/>
              <a:t> sets in a day or two before I take my test because I know I need to know </a:t>
            </a:r>
            <a:r>
              <a:rPr lang="en-US" altLang="en-US" sz="2400" dirty="0" smtClean="0">
                <a:solidFill>
                  <a:srgbClr val="FFFF00"/>
                </a:solidFill>
              </a:rPr>
              <a:t>more</a:t>
            </a:r>
            <a:r>
              <a:rPr lang="en-US" altLang="en-US" sz="2400" dirty="0" smtClean="0"/>
              <a:t> and </a:t>
            </a:r>
            <a:r>
              <a:rPr lang="en-US" altLang="en-US" sz="2400" dirty="0" smtClean="0">
                <a:solidFill>
                  <a:srgbClr val="FFFF00"/>
                </a:solidFill>
              </a:rPr>
              <a:t>better</a:t>
            </a:r>
            <a:r>
              <a:rPr lang="en-US" altLang="en-US" sz="2400" dirty="0" smtClean="0"/>
              <a:t>. I’ve learned to expect this (and my family gives me a lot of room then also)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randombar(horizont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randombar(horizontal)">
                                      <p:cBhvr>
                                        <p:cTn id="12" dur="500"/>
                                        <p:tgtEl>
                                          <p:spTgt spid="51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randombar(horizontal)">
                                      <p:cBhvr>
                                        <p:cTn id="1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228600"/>
            <a:ext cx="8686800" cy="1143000"/>
          </a:xfrm>
        </p:spPr>
        <p:txBody>
          <a:bodyPr/>
          <a:lstStyle/>
          <a:p>
            <a:r>
              <a:rPr lang="en-US" altLang="en-US" sz="3200" smtClean="0"/>
              <a:t>What to Expect in the Testing Booth</a:t>
            </a:r>
          </a:p>
        </p:txBody>
      </p:sp>
      <p:sp>
        <p:nvSpPr>
          <p:cNvPr id="3" name="Content Placeholder 2"/>
          <p:cNvSpPr>
            <a:spLocks noGrp="1"/>
          </p:cNvSpPr>
          <p:nvPr>
            <p:ph idx="1"/>
          </p:nvPr>
        </p:nvSpPr>
        <p:spPr>
          <a:xfrm>
            <a:off x="1828800" y="1524000"/>
            <a:ext cx="7086600" cy="5105400"/>
          </a:xfrm>
        </p:spPr>
        <p:txBody>
          <a:bodyPr/>
          <a:lstStyle/>
          <a:p>
            <a:r>
              <a:rPr lang="en-US" altLang="en-US" sz="1600" dirty="0"/>
              <a:t>Can</a:t>
            </a:r>
          </a:p>
          <a:p>
            <a:pPr lvl="1"/>
            <a:r>
              <a:rPr lang="en-US" altLang="en-US" sz="1400" dirty="0"/>
              <a:t>Marker board and pens</a:t>
            </a:r>
          </a:p>
          <a:p>
            <a:pPr lvl="1"/>
            <a:r>
              <a:rPr lang="en-US" altLang="en-US" sz="1400" dirty="0"/>
              <a:t>Windows Calculator</a:t>
            </a:r>
          </a:p>
          <a:p>
            <a:pPr lvl="1"/>
            <a:r>
              <a:rPr lang="en-US" altLang="en-US" sz="1400" dirty="0"/>
              <a:t>Use the restroom during the test</a:t>
            </a:r>
          </a:p>
          <a:p>
            <a:r>
              <a:rPr lang="en-US" altLang="en-US" sz="1600" dirty="0" smtClean="0"/>
              <a:t>Can’t</a:t>
            </a:r>
            <a:r>
              <a:rPr lang="en-US" altLang="en-US" sz="1400" dirty="0" smtClean="0"/>
              <a:t> (no personal items)</a:t>
            </a:r>
            <a:endParaRPr lang="en-US" altLang="en-US" sz="1600" dirty="0" smtClean="0"/>
          </a:p>
          <a:p>
            <a:pPr lvl="1"/>
            <a:r>
              <a:rPr lang="en-US" altLang="en-US" sz="1200" dirty="0" smtClean="0">
                <a:solidFill>
                  <a:srgbClr val="FF0000"/>
                </a:solidFill>
              </a:rPr>
              <a:t>“You </a:t>
            </a:r>
            <a:r>
              <a:rPr lang="en-US" altLang="en-US" sz="1200" dirty="0">
                <a:solidFill>
                  <a:srgbClr val="FF0000"/>
                </a:solidFill>
              </a:rPr>
              <a:t>will not be allowed to take any personal items with you into the testing room. This includes all bags or purses, books, notes, personal computers or devices, cell phones, pagers, watches and wallets</a:t>
            </a:r>
            <a:r>
              <a:rPr lang="en-US" altLang="en-US" sz="1200" dirty="0" smtClean="0">
                <a:solidFill>
                  <a:srgbClr val="FF0000"/>
                </a:solidFill>
              </a:rPr>
              <a:t>.”</a:t>
            </a:r>
            <a:endParaRPr lang="en-US" altLang="en-US" sz="1200" dirty="0">
              <a:solidFill>
                <a:srgbClr val="FF0000"/>
              </a:solidFill>
            </a:endParaRPr>
          </a:p>
          <a:p>
            <a:r>
              <a:rPr lang="en-US" altLang="en-US" sz="1600" dirty="0" smtClean="0"/>
              <a:t>Dress for all temperatures</a:t>
            </a:r>
          </a:p>
          <a:p>
            <a:r>
              <a:rPr lang="en-US" altLang="en-US" sz="1600" dirty="0" smtClean="0"/>
              <a:t>There may be multiple people in the testing room</a:t>
            </a:r>
          </a:p>
          <a:p>
            <a:r>
              <a:rPr lang="en-US" altLang="en-US" sz="1600" dirty="0" smtClean="0"/>
              <a:t>Expect being viewed by camera remotely</a:t>
            </a:r>
            <a:endParaRPr lang="en-US" altLang="en-US" sz="1400" dirty="0" smtClean="0"/>
          </a:p>
          <a:p>
            <a:r>
              <a:rPr lang="en-US" altLang="en-US" sz="1600" dirty="0" smtClean="0"/>
              <a:t>Expect quiet</a:t>
            </a:r>
          </a:p>
          <a:p>
            <a:r>
              <a:rPr lang="en-US" altLang="en-US" sz="1600" dirty="0" smtClean="0"/>
              <a:t>Required passing score and total points presented at the beginning of the exam</a:t>
            </a:r>
          </a:p>
          <a:p>
            <a:r>
              <a:rPr lang="en-US" altLang="en-US" sz="1600" b="1" dirty="0" smtClean="0">
                <a:solidFill>
                  <a:schemeClr val="accent6">
                    <a:lumMod val="60000"/>
                    <a:lumOff val="40000"/>
                  </a:schemeClr>
                </a:solidFill>
              </a:rPr>
              <a:t>Tip #4</a:t>
            </a:r>
            <a:r>
              <a:rPr lang="en-US" altLang="en-US" sz="1600" dirty="0" smtClean="0"/>
              <a:t>: At the beginning of the exam calculate the points per question to determine the number of questions you must score correctly to obtain a passing score</a:t>
            </a:r>
          </a:p>
          <a:p>
            <a:r>
              <a:rPr lang="en-US" altLang="en-US" sz="1600" dirty="0" smtClean="0"/>
              <a:t>Exam score/outcome is immediately reported and printed</a:t>
            </a:r>
          </a:p>
        </p:txBody>
      </p:sp>
      <p:pic>
        <p:nvPicPr>
          <p:cNvPr id="2" name="Picture 1"/>
          <p:cNvPicPr>
            <a:picLocks noChangeAspect="1"/>
          </p:cNvPicPr>
          <p:nvPr/>
        </p:nvPicPr>
        <p:blipFill>
          <a:blip r:embed="rId2"/>
          <a:stretch>
            <a:fillRect/>
          </a:stretch>
        </p:blipFill>
        <p:spPr>
          <a:xfrm>
            <a:off x="7772400" y="1143000"/>
            <a:ext cx="1009650" cy="1561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4" dur="500"/>
                                        <p:tgtEl>
                                          <p:spTgt spid="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4" presetClass="entr" presetSubtype="1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9" dur="500"/>
                                        <p:tgtEl>
                                          <p:spTgt spid="3">
                                            <p:txEl>
                                              <p:pRg st="6" end="6"/>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5" dur="500"/>
                                        <p:tgtEl>
                                          <p:spTgt spid="3">
                                            <p:txEl>
                                              <p:pRg st="8" end="8"/>
                                            </p:txEl>
                                          </p:spTgt>
                                        </p:tgtEl>
                                      </p:cBhvr>
                                    </p:animEffect>
                                  </p:childTnLst>
                                </p:cTn>
                              </p:par>
                              <p:par>
                                <p:cTn id="46" presetID="1"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childTnLst>
                                </p:cTn>
                              </p:par>
                              <p:par>
                                <p:cTn id="50" presetID="16" presetClass="entr" presetSubtype="21" fill="hold"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barn(inVertical)">
                                      <p:cBhvr>
                                        <p:cTn id="52" dur="500"/>
                                        <p:tgtEl>
                                          <p:spTgt spid="3">
                                            <p:txEl>
                                              <p:pRg st="11" end="11"/>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barn(inVertical)">
                                      <p:cBhvr>
                                        <p:cTn id="5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Test Question Formats</a:t>
            </a:r>
          </a:p>
        </p:txBody>
      </p:sp>
      <p:sp>
        <p:nvSpPr>
          <p:cNvPr id="3" name="Content Placeholder 2"/>
          <p:cNvSpPr>
            <a:spLocks noGrp="1"/>
          </p:cNvSpPr>
          <p:nvPr>
            <p:ph idx="1"/>
          </p:nvPr>
        </p:nvSpPr>
        <p:spPr>
          <a:xfrm>
            <a:off x="1752600" y="1524000"/>
            <a:ext cx="7315200" cy="5105400"/>
          </a:xfrm>
        </p:spPr>
        <p:txBody>
          <a:bodyPr/>
          <a:lstStyle/>
          <a:p>
            <a:pPr>
              <a:defRPr/>
            </a:pPr>
            <a:r>
              <a:rPr lang="en-US" sz="1800" dirty="0" smtClean="0"/>
              <a:t>Active Screen</a:t>
            </a:r>
            <a:r>
              <a:rPr lang="en-US" sz="1200" dirty="0" smtClean="0"/>
              <a:t> </a:t>
            </a:r>
            <a:r>
              <a:rPr lang="en-US" sz="1050" dirty="0" smtClean="0"/>
              <a:t>(interact with a complex dialog box, make appropriate choices)</a:t>
            </a:r>
            <a:endParaRPr lang="en-US" sz="1800" dirty="0" smtClean="0"/>
          </a:p>
          <a:p>
            <a:pPr>
              <a:defRPr/>
            </a:pPr>
            <a:r>
              <a:rPr lang="en-US" sz="1800" dirty="0" smtClean="0"/>
              <a:t>Build List</a:t>
            </a:r>
            <a:r>
              <a:rPr lang="en-US" sz="1050" dirty="0" smtClean="0"/>
              <a:t> (from a list of objects on the left pane need to be dragged into the right pane in the correct order)</a:t>
            </a:r>
            <a:endParaRPr lang="en-US" sz="1800" dirty="0" smtClean="0"/>
          </a:p>
          <a:p>
            <a:pPr>
              <a:defRPr/>
            </a:pPr>
            <a:r>
              <a:rPr lang="en-US" sz="1800" dirty="0" smtClean="0"/>
              <a:t>Case Studies </a:t>
            </a:r>
            <a:r>
              <a:rPr lang="en-US" sz="1050" dirty="0" smtClean="0"/>
              <a:t>(lengthy scenario, multiple questions, often include exhibits, often separately timed)</a:t>
            </a:r>
            <a:endParaRPr lang="en-US" sz="1800" dirty="0" smtClean="0"/>
          </a:p>
          <a:p>
            <a:pPr>
              <a:defRPr/>
            </a:pPr>
            <a:r>
              <a:rPr lang="en-US" sz="1800" dirty="0" smtClean="0"/>
              <a:t>Create-a-Tree</a:t>
            </a:r>
          </a:p>
          <a:p>
            <a:pPr>
              <a:defRPr/>
            </a:pPr>
            <a:r>
              <a:rPr lang="en-US" sz="1800" dirty="0" smtClean="0"/>
              <a:t>Drag and Drop</a:t>
            </a:r>
          </a:p>
          <a:p>
            <a:pPr>
              <a:defRPr/>
            </a:pPr>
            <a:r>
              <a:rPr lang="en-US" sz="1800" dirty="0" smtClean="0"/>
              <a:t>Hot Area</a:t>
            </a:r>
          </a:p>
          <a:p>
            <a:pPr>
              <a:defRPr/>
            </a:pPr>
            <a:r>
              <a:rPr lang="en-US" sz="1800" dirty="0" smtClean="0"/>
              <a:t>Multiple Choice</a:t>
            </a:r>
            <a:r>
              <a:rPr lang="en-US" sz="1050" dirty="0" smtClean="0"/>
              <a:t> (sometimes the number of correct answers is provided, other times not)</a:t>
            </a:r>
            <a:endParaRPr lang="en-US" sz="1800" dirty="0" smtClean="0"/>
          </a:p>
          <a:p>
            <a:pPr>
              <a:defRPr/>
            </a:pPr>
            <a:r>
              <a:rPr lang="en-US" sz="1800" dirty="0" smtClean="0"/>
              <a:t>Repeated Answer Choices</a:t>
            </a:r>
            <a:r>
              <a:rPr lang="en-US" sz="1050" dirty="0" smtClean="0"/>
              <a:t> (same, large number of answers repeated over several questions)</a:t>
            </a:r>
            <a:endParaRPr lang="en-US" sz="1800" dirty="0" smtClean="0"/>
          </a:p>
          <a:p>
            <a:pPr>
              <a:defRPr/>
            </a:pPr>
            <a:r>
              <a:rPr lang="en-US" sz="1800" dirty="0" smtClean="0"/>
              <a:t>Simulations</a:t>
            </a:r>
            <a:r>
              <a:rPr lang="en-US" sz="1100" dirty="0" smtClean="0"/>
              <a:t> (portion wizard walkthrough)</a:t>
            </a:r>
            <a:endParaRPr lang="en-US" sz="1800" dirty="0" smtClean="0"/>
          </a:p>
          <a:p>
            <a:pPr>
              <a:defRPr/>
            </a:pPr>
            <a:r>
              <a:rPr lang="en-US" sz="1800" dirty="0" smtClean="0"/>
              <a:t>Short Answer Code</a:t>
            </a:r>
            <a:r>
              <a:rPr lang="en-US" sz="1100" dirty="0" smtClean="0"/>
              <a:t> (type programming code, key word list may be available)</a:t>
            </a:r>
            <a:endParaRPr lang="en-US" sz="1800" dirty="0" smtClean="0"/>
          </a:p>
          <a:p>
            <a:pPr>
              <a:defRPr/>
            </a:pPr>
            <a:r>
              <a:rPr lang="en-US" sz="1800" dirty="0" smtClean="0"/>
              <a:t>Best Answer </a:t>
            </a:r>
            <a:r>
              <a:rPr lang="en-US" sz="1050" dirty="0" smtClean="0"/>
              <a:t>(multiple choice, only one correct answer)</a:t>
            </a:r>
            <a:r>
              <a:rPr lang="en-US" sz="1800" dirty="0" smtClean="0"/>
              <a:t> </a:t>
            </a:r>
          </a:p>
          <a:p>
            <a:pPr>
              <a:defRPr/>
            </a:pPr>
            <a:r>
              <a:rPr lang="en-US" sz="1800" dirty="0" smtClean="0">
                <a:solidFill>
                  <a:schemeClr val="accent2">
                    <a:lumMod val="60000"/>
                    <a:lumOff val="40000"/>
                  </a:schemeClr>
                </a:solidFill>
              </a:rPr>
              <a:t>Click </a:t>
            </a:r>
            <a:r>
              <a:rPr lang="en-US" sz="1800" dirty="0" smtClean="0">
                <a:solidFill>
                  <a:schemeClr val="accent2">
                    <a:lumMod val="60000"/>
                    <a:lumOff val="40000"/>
                  </a:schemeClr>
                </a:solidFill>
                <a:hlinkClick r:id="rId3"/>
              </a:rPr>
              <a:t>here</a:t>
            </a:r>
            <a:r>
              <a:rPr lang="en-US" sz="1800" dirty="0" smtClean="0">
                <a:solidFill>
                  <a:schemeClr val="accent2">
                    <a:lumMod val="60000"/>
                    <a:lumOff val="40000"/>
                  </a:schemeClr>
                </a:solidFill>
              </a:rPr>
              <a:t> for short videos on what each of these look like</a:t>
            </a:r>
          </a:p>
          <a:p>
            <a:pPr lvl="1">
              <a:defRPr/>
            </a:pPr>
            <a:r>
              <a:rPr lang="en-US" sz="1400" dirty="0" smtClean="0"/>
              <a:t>Scroll down a bit more to see how exams are developed and modified</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Test Question Format</a:t>
            </a:r>
            <a:br>
              <a:rPr lang="en-US" altLang="en-US" sz="3200" dirty="0" smtClean="0"/>
            </a:br>
            <a:r>
              <a:rPr lang="en-US" altLang="en-US" sz="3200" dirty="0" smtClean="0">
                <a:solidFill>
                  <a:schemeClr val="accent2">
                    <a:lumMod val="60000"/>
                    <a:lumOff val="40000"/>
                  </a:schemeClr>
                </a:solidFill>
              </a:rPr>
              <a:t>Active Screen</a:t>
            </a:r>
            <a:endParaRPr lang="en-US" sz="3200" dirty="0">
              <a:solidFill>
                <a:schemeClr val="accent2">
                  <a:lumMod val="60000"/>
                  <a:lumOff val="40000"/>
                </a:schemeClr>
              </a:solidFill>
            </a:endParaRPr>
          </a:p>
        </p:txBody>
      </p:sp>
      <p:sp>
        <p:nvSpPr>
          <p:cNvPr id="30723" name="Content Placeholder 2"/>
          <p:cNvSpPr>
            <a:spLocks noGrp="1"/>
          </p:cNvSpPr>
          <p:nvPr>
            <p:ph idx="1"/>
          </p:nvPr>
        </p:nvSpPr>
        <p:spPr/>
        <p:txBody>
          <a:bodyPr/>
          <a:lstStyle/>
          <a:p>
            <a:endParaRPr lang="en-US" altLang="en-US" smtClean="0"/>
          </a:p>
        </p:txBody>
      </p:sp>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0"/>
            <a:ext cx="72151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Test Question Format</a:t>
            </a:r>
            <a:br>
              <a:rPr lang="en-US" altLang="en-US" sz="3200" dirty="0" smtClean="0"/>
            </a:br>
            <a:r>
              <a:rPr lang="en-US" altLang="en-US" sz="3200" dirty="0" smtClean="0">
                <a:solidFill>
                  <a:schemeClr val="accent2">
                    <a:lumMod val="60000"/>
                    <a:lumOff val="40000"/>
                  </a:schemeClr>
                </a:solidFill>
              </a:rPr>
              <a:t>Build List</a:t>
            </a:r>
            <a:endParaRPr lang="en-US" sz="3200" dirty="0">
              <a:solidFill>
                <a:schemeClr val="accent2">
                  <a:lumMod val="60000"/>
                  <a:lumOff val="40000"/>
                </a:schemeClr>
              </a:solidFill>
            </a:endParaRPr>
          </a:p>
        </p:txBody>
      </p:sp>
      <p:sp>
        <p:nvSpPr>
          <p:cNvPr id="31747" name="Content Placeholder 2"/>
          <p:cNvSpPr>
            <a:spLocks noGrp="1"/>
          </p:cNvSpPr>
          <p:nvPr>
            <p:ph idx="1"/>
          </p:nvPr>
        </p:nvSpPr>
        <p:spPr/>
        <p:txBody>
          <a:bodyPr/>
          <a:lstStyle/>
          <a:p>
            <a:endParaRPr lang="en-US" altLang="en-US" smtClean="0"/>
          </a:p>
        </p:txBody>
      </p:sp>
      <p:pic>
        <p:nvPicPr>
          <p:cNvPr id="317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05025"/>
            <a:ext cx="72390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Test Question Format</a:t>
            </a:r>
            <a:br>
              <a:rPr lang="en-US" altLang="en-US" sz="3200" dirty="0" smtClean="0"/>
            </a:br>
            <a:r>
              <a:rPr lang="en-US" altLang="en-US" sz="3200" dirty="0" smtClean="0">
                <a:solidFill>
                  <a:schemeClr val="accent2">
                    <a:lumMod val="60000"/>
                    <a:lumOff val="40000"/>
                  </a:schemeClr>
                </a:solidFill>
              </a:rPr>
              <a:t>Case Study</a:t>
            </a:r>
            <a:endParaRPr lang="en-US" sz="3200" dirty="0">
              <a:solidFill>
                <a:schemeClr val="accent2">
                  <a:lumMod val="60000"/>
                  <a:lumOff val="40000"/>
                </a:schemeClr>
              </a:solidFill>
            </a:endParaRPr>
          </a:p>
        </p:txBody>
      </p:sp>
      <p:sp>
        <p:nvSpPr>
          <p:cNvPr id="32771" name="Content Placeholder 2"/>
          <p:cNvSpPr>
            <a:spLocks noGrp="1"/>
          </p:cNvSpPr>
          <p:nvPr>
            <p:ph idx="1"/>
          </p:nvPr>
        </p:nvSpPr>
        <p:spPr>
          <a:xfrm>
            <a:off x="1828800" y="4648200"/>
            <a:ext cx="6934200" cy="2057400"/>
          </a:xfrm>
        </p:spPr>
        <p:txBody>
          <a:bodyPr/>
          <a:lstStyle/>
          <a:p>
            <a:r>
              <a:rPr lang="en-US" altLang="en-US" sz="1800" smtClean="0"/>
              <a:t>They have a “story problem” format with 5-8 questions</a:t>
            </a:r>
          </a:p>
          <a:p>
            <a:r>
              <a:rPr lang="en-US" altLang="en-US" sz="1800" smtClean="0"/>
              <a:t>This is the primary format for design exams</a:t>
            </a:r>
          </a:p>
          <a:p>
            <a:r>
              <a:rPr lang="en-US" altLang="en-US" sz="1800" smtClean="0"/>
              <a:t>Irrelevant information is often included (just like the real world)</a:t>
            </a:r>
          </a:p>
          <a:p>
            <a:r>
              <a:rPr lang="en-US" altLang="en-US" sz="1800" smtClean="0"/>
              <a:t>Case study question series are often separately timed</a:t>
            </a:r>
          </a:p>
          <a:p>
            <a:r>
              <a:rPr lang="en-US" altLang="en-US" sz="1800" smtClean="0"/>
              <a:t>Often cannot return to review these questions</a:t>
            </a:r>
          </a:p>
        </p:txBody>
      </p:sp>
      <p:pic>
        <p:nvPicPr>
          <p:cNvPr id="3277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68897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Test Question Format</a:t>
            </a:r>
            <a:br>
              <a:rPr lang="en-US" altLang="en-US" sz="3200" dirty="0" smtClean="0"/>
            </a:br>
            <a:r>
              <a:rPr lang="en-US" altLang="en-US" sz="3200" dirty="0" smtClean="0">
                <a:solidFill>
                  <a:schemeClr val="accent2">
                    <a:lumMod val="60000"/>
                    <a:lumOff val="40000"/>
                  </a:schemeClr>
                </a:solidFill>
              </a:rPr>
              <a:t>Drag and Drop</a:t>
            </a:r>
            <a:endParaRPr lang="en-US" sz="3200" dirty="0">
              <a:solidFill>
                <a:schemeClr val="accent2">
                  <a:lumMod val="60000"/>
                  <a:lumOff val="40000"/>
                </a:schemeClr>
              </a:solidFill>
            </a:endParaRPr>
          </a:p>
        </p:txBody>
      </p:sp>
      <p:sp>
        <p:nvSpPr>
          <p:cNvPr id="33795" name="Content Placeholder 2"/>
          <p:cNvSpPr>
            <a:spLocks noGrp="1"/>
          </p:cNvSpPr>
          <p:nvPr>
            <p:ph idx="1"/>
          </p:nvPr>
        </p:nvSpPr>
        <p:spPr/>
        <p:txBody>
          <a:bodyPr/>
          <a:lstStyle/>
          <a:p>
            <a:endParaRPr lang="en-US" altLang="en-US" smtClean="0"/>
          </a:p>
        </p:txBody>
      </p:sp>
      <p:pic>
        <p:nvPicPr>
          <p:cNvPr id="3379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8163" y="2057400"/>
            <a:ext cx="72961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Test Question Format</a:t>
            </a:r>
            <a:br>
              <a:rPr lang="en-US" altLang="en-US" sz="3200" dirty="0" smtClean="0"/>
            </a:br>
            <a:r>
              <a:rPr lang="en-US" altLang="en-US" sz="3200" dirty="0" smtClean="0">
                <a:solidFill>
                  <a:schemeClr val="accent2">
                    <a:lumMod val="60000"/>
                    <a:lumOff val="40000"/>
                  </a:schemeClr>
                </a:solidFill>
              </a:rPr>
              <a:t>Multiple Choice</a:t>
            </a:r>
            <a:endParaRPr lang="en-US" sz="3200" dirty="0">
              <a:solidFill>
                <a:schemeClr val="accent2">
                  <a:lumMod val="60000"/>
                  <a:lumOff val="40000"/>
                </a:schemeClr>
              </a:solidFill>
            </a:endParaRPr>
          </a:p>
        </p:txBody>
      </p:sp>
      <p:sp>
        <p:nvSpPr>
          <p:cNvPr id="34819" name="Content Placeholder 2"/>
          <p:cNvSpPr>
            <a:spLocks noGrp="1"/>
          </p:cNvSpPr>
          <p:nvPr>
            <p:ph idx="1"/>
          </p:nvPr>
        </p:nvSpPr>
        <p:spPr/>
        <p:txBody>
          <a:bodyPr/>
          <a:lstStyle/>
          <a:p>
            <a:endParaRPr lang="en-US" altLang="en-US" smtClean="0"/>
          </a:p>
        </p:txBody>
      </p:sp>
      <p:pic>
        <p:nvPicPr>
          <p:cNvPr id="348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2390775"/>
            <a:ext cx="72294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Test Question Format</a:t>
            </a:r>
            <a:br>
              <a:rPr lang="en-US" altLang="en-US" sz="3200" dirty="0" smtClean="0"/>
            </a:br>
            <a:r>
              <a:rPr lang="en-US" altLang="en-US" sz="3200" dirty="0" smtClean="0">
                <a:solidFill>
                  <a:schemeClr val="accent2">
                    <a:lumMod val="60000"/>
                    <a:lumOff val="40000"/>
                  </a:schemeClr>
                </a:solidFill>
              </a:rPr>
              <a:t>Repeated Answer</a:t>
            </a:r>
            <a:endParaRPr lang="en-US" sz="3200" dirty="0">
              <a:solidFill>
                <a:schemeClr val="accent2">
                  <a:lumMod val="60000"/>
                  <a:lumOff val="40000"/>
                </a:schemeClr>
              </a:solidFill>
            </a:endParaRPr>
          </a:p>
        </p:txBody>
      </p:sp>
      <p:sp>
        <p:nvSpPr>
          <p:cNvPr id="35843" name="Content Placeholder 2"/>
          <p:cNvSpPr>
            <a:spLocks noGrp="1"/>
          </p:cNvSpPr>
          <p:nvPr>
            <p:ph idx="1"/>
          </p:nvPr>
        </p:nvSpPr>
        <p:spPr/>
        <p:txBody>
          <a:bodyPr/>
          <a:lstStyle/>
          <a:p>
            <a:endParaRPr lang="en-US" altLang="en-US" smtClean="0"/>
          </a:p>
        </p:txBody>
      </p:sp>
      <p:pic>
        <p:nvPicPr>
          <p:cNvPr id="358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67000"/>
            <a:ext cx="718185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Test Question Format</a:t>
            </a:r>
            <a:br>
              <a:rPr lang="en-US" altLang="en-US" sz="3200" dirty="0" smtClean="0"/>
            </a:br>
            <a:r>
              <a:rPr lang="en-US" altLang="en-US" sz="3200" dirty="0" smtClean="0">
                <a:solidFill>
                  <a:schemeClr val="accent2">
                    <a:lumMod val="60000"/>
                    <a:lumOff val="40000"/>
                  </a:schemeClr>
                </a:solidFill>
              </a:rPr>
              <a:t>Short Answer Code</a:t>
            </a:r>
            <a:endParaRPr lang="en-US" sz="3200" dirty="0">
              <a:solidFill>
                <a:schemeClr val="accent2">
                  <a:lumMod val="60000"/>
                  <a:lumOff val="40000"/>
                </a:schemeClr>
              </a:solidFill>
            </a:endParaRPr>
          </a:p>
        </p:txBody>
      </p:sp>
      <p:sp>
        <p:nvSpPr>
          <p:cNvPr id="36867" name="Content Placeholder 2"/>
          <p:cNvSpPr>
            <a:spLocks noGrp="1"/>
          </p:cNvSpPr>
          <p:nvPr>
            <p:ph idx="1"/>
          </p:nvPr>
        </p:nvSpPr>
        <p:spPr/>
        <p:txBody>
          <a:bodyPr/>
          <a:lstStyle/>
          <a:p>
            <a:endParaRPr lang="en-US" altLang="en-US" smtClean="0"/>
          </a:p>
        </p:txBody>
      </p:sp>
      <p:pic>
        <p:nvPicPr>
          <p:cNvPr id="368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09800"/>
            <a:ext cx="73914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Agenda</a:t>
            </a:r>
          </a:p>
        </p:txBody>
      </p:sp>
      <p:sp>
        <p:nvSpPr>
          <p:cNvPr id="6147" name="Content Placeholder 2"/>
          <p:cNvSpPr>
            <a:spLocks noGrp="1"/>
          </p:cNvSpPr>
          <p:nvPr>
            <p:ph idx="1"/>
          </p:nvPr>
        </p:nvSpPr>
        <p:spPr/>
        <p:txBody>
          <a:bodyPr/>
          <a:lstStyle/>
          <a:p>
            <a:r>
              <a:rPr lang="en-US" altLang="en-US" smtClean="0"/>
              <a:t>What is certification?</a:t>
            </a:r>
          </a:p>
          <a:p>
            <a:endParaRPr lang="en-US" altLang="en-US" smtClean="0"/>
          </a:p>
          <a:p>
            <a:r>
              <a:rPr lang="en-US" altLang="en-US" smtClean="0"/>
              <a:t>Why should I certify?</a:t>
            </a:r>
          </a:p>
          <a:p>
            <a:endParaRPr lang="en-US" altLang="en-US" smtClean="0"/>
          </a:p>
          <a:p>
            <a:r>
              <a:rPr lang="en-US" altLang="en-US" smtClean="0"/>
              <a:t>How do I certify?</a:t>
            </a:r>
          </a:p>
          <a:p>
            <a:endParaRPr lang="en-US" altLang="en-US" smtClean="0"/>
          </a:p>
          <a:p>
            <a:r>
              <a:rPr lang="en-US" altLang="en-US" smtClean="0"/>
              <a:t>How do I prepare?</a:t>
            </a:r>
          </a:p>
        </p:txBody>
      </p:sp>
      <p:sp>
        <p:nvSpPr>
          <p:cNvPr id="4" name="TextBox 3"/>
          <p:cNvSpPr txBox="1"/>
          <p:nvPr/>
        </p:nvSpPr>
        <p:spPr>
          <a:xfrm>
            <a:off x="1828800" y="6266121"/>
            <a:ext cx="4955716" cy="276999"/>
          </a:xfrm>
          <a:prstGeom prst="rect">
            <a:avLst/>
          </a:prstGeom>
          <a:noFill/>
        </p:spPr>
        <p:txBody>
          <a:bodyPr wrap="none" rtlCol="0">
            <a:spAutoFit/>
          </a:bodyPr>
          <a:lstStyle/>
          <a:p>
            <a:r>
              <a:rPr lang="en-US" sz="1200" dirty="0" smtClean="0">
                <a:solidFill>
                  <a:srgbClr val="FFC000"/>
                </a:solidFill>
                <a:latin typeface="Verdana" panose="020B0604030504040204" pitchFamily="34" charset="0"/>
                <a:ea typeface="Verdana" panose="020B0604030504040204" pitchFamily="34" charset="0"/>
                <a:cs typeface="Verdana" panose="020B0604030504040204" pitchFamily="34" charset="0"/>
              </a:rPr>
              <a:t>Most pictures are hyperlinked leading you to other resources!</a:t>
            </a:r>
            <a:endParaRPr lang="en-US" sz="1200"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Test Question Format</a:t>
            </a:r>
            <a:br>
              <a:rPr lang="en-US" altLang="en-US" sz="3200" dirty="0" smtClean="0"/>
            </a:br>
            <a:r>
              <a:rPr lang="en-US" altLang="en-US" sz="3200" dirty="0" smtClean="0">
                <a:solidFill>
                  <a:schemeClr val="accent2">
                    <a:lumMod val="60000"/>
                    <a:lumOff val="40000"/>
                  </a:schemeClr>
                </a:solidFill>
              </a:rPr>
              <a:t>Best Answer</a:t>
            </a:r>
            <a:endParaRPr lang="en-US" sz="3200" dirty="0">
              <a:solidFill>
                <a:schemeClr val="accent2">
                  <a:lumMod val="60000"/>
                  <a:lumOff val="40000"/>
                </a:schemeClr>
              </a:solidFill>
            </a:endParaRPr>
          </a:p>
        </p:txBody>
      </p:sp>
      <p:sp>
        <p:nvSpPr>
          <p:cNvPr id="37891" name="Content Placeholder 2"/>
          <p:cNvSpPr>
            <a:spLocks noGrp="1"/>
          </p:cNvSpPr>
          <p:nvPr>
            <p:ph idx="1"/>
          </p:nvPr>
        </p:nvSpPr>
        <p:spPr>
          <a:xfrm>
            <a:off x="1828800" y="6019800"/>
            <a:ext cx="7086600" cy="685800"/>
          </a:xfrm>
        </p:spPr>
        <p:txBody>
          <a:bodyPr/>
          <a:lstStyle/>
          <a:p>
            <a:r>
              <a:rPr lang="en-US" altLang="en-US" sz="2400" smtClean="0"/>
              <a:t>More than one answer may be correct.</a:t>
            </a:r>
          </a:p>
          <a:p>
            <a:endParaRPr lang="en-US" altLang="en-US" smtClean="0"/>
          </a:p>
        </p:txBody>
      </p:sp>
      <p:pic>
        <p:nvPicPr>
          <p:cNvPr id="378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39900"/>
            <a:ext cx="76962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200" dirty="0" smtClean="0"/>
              <a:t>Test Question Format</a:t>
            </a:r>
            <a:br>
              <a:rPr lang="en-US" altLang="en-US" sz="3200" dirty="0" smtClean="0"/>
            </a:br>
            <a:r>
              <a:rPr lang="en-US" altLang="en-US" sz="3200" dirty="0" smtClean="0">
                <a:solidFill>
                  <a:schemeClr val="accent2">
                    <a:lumMod val="60000"/>
                    <a:lumOff val="40000"/>
                  </a:schemeClr>
                </a:solidFill>
              </a:rPr>
              <a:t>Simulation</a:t>
            </a:r>
            <a:endParaRPr lang="en-US" sz="3200" dirty="0">
              <a:solidFill>
                <a:schemeClr val="accent2">
                  <a:lumMod val="60000"/>
                  <a:lumOff val="40000"/>
                </a:schemeClr>
              </a:solidFill>
            </a:endParaRPr>
          </a:p>
        </p:txBody>
      </p:sp>
      <p:sp>
        <p:nvSpPr>
          <p:cNvPr id="38915" name="Content Placeholder 2"/>
          <p:cNvSpPr>
            <a:spLocks noGrp="1"/>
          </p:cNvSpPr>
          <p:nvPr>
            <p:ph idx="1"/>
          </p:nvPr>
        </p:nvSpPr>
        <p:spPr/>
        <p:txBody>
          <a:bodyPr/>
          <a:lstStyle/>
          <a:p>
            <a:endParaRPr lang="en-US" altLang="en-US" smtClean="0"/>
          </a:p>
        </p:txBody>
      </p:sp>
      <p:pic>
        <p:nvPicPr>
          <p:cNvPr id="389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8963" y="2667000"/>
            <a:ext cx="728027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600" smtClean="0"/>
              <a:t>More on Test Question Formats</a:t>
            </a:r>
          </a:p>
        </p:txBody>
      </p:sp>
      <p:sp>
        <p:nvSpPr>
          <p:cNvPr id="39939" name="Rectangle 3"/>
          <p:cNvSpPr>
            <a:spLocks noGrp="1" noChangeArrowheads="1"/>
          </p:cNvSpPr>
          <p:nvPr>
            <p:ph type="body" idx="1"/>
          </p:nvPr>
        </p:nvSpPr>
        <p:spPr>
          <a:xfrm>
            <a:off x="1828800" y="1524000"/>
            <a:ext cx="7086600" cy="5334000"/>
          </a:xfrm>
        </p:spPr>
        <p:txBody>
          <a:bodyPr/>
          <a:lstStyle/>
          <a:p>
            <a:pPr eaLnBrk="1" hangingPunct="1">
              <a:lnSpc>
                <a:spcPct val="80000"/>
              </a:lnSpc>
            </a:pPr>
            <a:r>
              <a:rPr lang="en-US" altLang="en-US" sz="2400" dirty="0" smtClean="0"/>
              <a:t>On average 40-60 questions, more for CompTIA and Cisco</a:t>
            </a:r>
          </a:p>
          <a:p>
            <a:pPr lvl="1" eaLnBrk="1" hangingPunct="1">
              <a:lnSpc>
                <a:spcPct val="80000"/>
              </a:lnSpc>
            </a:pPr>
            <a:r>
              <a:rPr lang="en-US" altLang="en-US" sz="2000" dirty="0" smtClean="0"/>
              <a:t>One of my Microsoft MCITP exams had 88 lengthy  story problems</a:t>
            </a:r>
          </a:p>
          <a:p>
            <a:pPr lvl="1" eaLnBrk="1" hangingPunct="1">
              <a:lnSpc>
                <a:spcPct val="80000"/>
              </a:lnSpc>
            </a:pPr>
            <a:endParaRPr lang="en-US" altLang="en-US" sz="2000" dirty="0" smtClean="0"/>
          </a:p>
          <a:p>
            <a:pPr eaLnBrk="1" hangingPunct="1">
              <a:lnSpc>
                <a:spcPct val="80000"/>
              </a:lnSpc>
            </a:pPr>
            <a:r>
              <a:rPr lang="en-US" altLang="en-US" sz="2400" dirty="0" smtClean="0"/>
              <a:t>One test question per screen page</a:t>
            </a:r>
          </a:p>
          <a:p>
            <a:pPr lvl="1" eaLnBrk="1" hangingPunct="1">
              <a:lnSpc>
                <a:spcPct val="80000"/>
              </a:lnSpc>
            </a:pPr>
            <a:r>
              <a:rPr lang="en-US" altLang="en-US" sz="2000" dirty="0" smtClean="0"/>
              <a:t>Some questions have “Exhibits” which are one or more pictures that provide insight into answering the question (like a configuration screenshot)</a:t>
            </a:r>
          </a:p>
          <a:p>
            <a:pPr lvl="1" eaLnBrk="1" hangingPunct="1">
              <a:lnSpc>
                <a:spcPct val="80000"/>
              </a:lnSpc>
            </a:pPr>
            <a:endParaRPr lang="en-US" altLang="en-US" sz="2000" dirty="0" smtClean="0"/>
          </a:p>
          <a:p>
            <a:pPr eaLnBrk="1" hangingPunct="1">
              <a:lnSpc>
                <a:spcPct val="80000"/>
              </a:lnSpc>
            </a:pPr>
            <a:r>
              <a:rPr lang="en-US" altLang="en-US" sz="2400" dirty="0" smtClean="0"/>
              <a:t>Some tests (most) allow you to return to previous questions, and to </a:t>
            </a:r>
            <a:r>
              <a:rPr lang="en-US" altLang="en-US" sz="2400" dirty="0" smtClean="0">
                <a:solidFill>
                  <a:srgbClr val="FFFF00"/>
                </a:solidFill>
              </a:rPr>
              <a:t>review marked questions </a:t>
            </a:r>
            <a:r>
              <a:rPr lang="en-US" altLang="en-US" sz="2400" dirty="0" smtClean="0"/>
              <a:t>before ending the exam</a:t>
            </a:r>
          </a:p>
          <a:p>
            <a:pPr eaLnBrk="1" hangingPunct="1">
              <a:lnSpc>
                <a:spcPct val="80000"/>
              </a:lnSpc>
            </a:pPr>
            <a:endParaRPr lang="en-US" altLang="en-US" sz="2400" dirty="0" smtClean="0"/>
          </a:p>
          <a:p>
            <a:pPr eaLnBrk="1" hangingPunct="1">
              <a:lnSpc>
                <a:spcPct val="80000"/>
              </a:lnSpc>
            </a:pPr>
            <a:r>
              <a:rPr lang="en-US" altLang="en-US" sz="2400" b="1" dirty="0" smtClean="0">
                <a:solidFill>
                  <a:schemeClr val="accent6">
                    <a:lumMod val="60000"/>
                    <a:lumOff val="40000"/>
                  </a:schemeClr>
                </a:solidFill>
              </a:rPr>
              <a:t>Tip #5</a:t>
            </a:r>
            <a:r>
              <a:rPr lang="en-US" altLang="en-US" sz="2400" dirty="0" smtClean="0"/>
              <a:t>: look for </a:t>
            </a:r>
            <a:r>
              <a:rPr lang="en-US" altLang="en-US" sz="2400" i="1" dirty="0" smtClean="0"/>
              <a:t>opposites, exceptions, </a:t>
            </a:r>
            <a:r>
              <a:rPr lang="en-US" altLang="en-US" sz="2400" dirty="0" smtClean="0"/>
              <a:t>and look for </a:t>
            </a:r>
            <a:r>
              <a:rPr lang="en-US" altLang="en-US" sz="2400" i="1" dirty="0" smtClean="0"/>
              <a:t>patterns </a:t>
            </a:r>
            <a:r>
              <a:rPr lang="en-US" altLang="en-US" sz="2400" dirty="0" smtClean="0"/>
              <a:t>in answers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228600"/>
            <a:ext cx="8763000" cy="1524000"/>
          </a:xfrm>
        </p:spPr>
        <p:txBody>
          <a:bodyPr/>
          <a:lstStyle/>
          <a:p>
            <a:pPr eaLnBrk="1" hangingPunct="1">
              <a:spcBef>
                <a:spcPct val="35000"/>
              </a:spcBef>
              <a:defRPr/>
            </a:pPr>
            <a:r>
              <a:rPr lang="en-US" altLang="en-US" sz="2800" dirty="0" smtClean="0">
                <a:solidFill>
                  <a:schemeClr val="accent2">
                    <a:lumMod val="60000"/>
                    <a:lumOff val="40000"/>
                  </a:schemeClr>
                </a:solidFill>
              </a:rPr>
              <a:t>Exam Tip #6: </a:t>
            </a:r>
            <a:br>
              <a:rPr lang="en-US" altLang="en-US" sz="2800" dirty="0" smtClean="0">
                <a:solidFill>
                  <a:schemeClr val="accent2">
                    <a:lumMod val="60000"/>
                    <a:lumOff val="40000"/>
                  </a:schemeClr>
                </a:solidFill>
              </a:rPr>
            </a:br>
            <a:r>
              <a:rPr lang="en-US" altLang="en-US" sz="2800" dirty="0" smtClean="0"/>
              <a:t>Of Course, Some of the Test Answers </a:t>
            </a:r>
            <a:br>
              <a:rPr lang="en-US" altLang="en-US" sz="2800" dirty="0" smtClean="0"/>
            </a:br>
            <a:r>
              <a:rPr lang="en-US" altLang="en-US" sz="2800" dirty="0" smtClean="0"/>
              <a:t>Are Made to Look Legitimate</a:t>
            </a:r>
          </a:p>
        </p:txBody>
      </p:sp>
      <p:sp>
        <p:nvSpPr>
          <p:cNvPr id="40963" name="Rectangle 3"/>
          <p:cNvSpPr>
            <a:spLocks noGrp="1" noChangeArrowheads="1"/>
          </p:cNvSpPr>
          <p:nvPr>
            <p:ph type="body" idx="1"/>
          </p:nvPr>
        </p:nvSpPr>
        <p:spPr>
          <a:xfrm>
            <a:off x="1828800" y="2438400"/>
            <a:ext cx="7086600" cy="3657600"/>
          </a:xfrm>
        </p:spPr>
        <p:txBody>
          <a:bodyPr/>
          <a:lstStyle/>
          <a:p>
            <a:pPr eaLnBrk="1" hangingPunct="1"/>
            <a:r>
              <a:rPr lang="en-US" altLang="en-US" sz="2800" dirty="0" smtClean="0"/>
              <a:t>i.e., a test question may suggest running “CHECKDOMAIN.EXE /C” before running DCPROMO.</a:t>
            </a:r>
          </a:p>
          <a:p>
            <a:pPr lvl="1" eaLnBrk="1" hangingPunct="1"/>
            <a:r>
              <a:rPr lang="en-US" altLang="en-US" sz="2400" dirty="0" smtClean="0">
                <a:solidFill>
                  <a:srgbClr val="FF0000"/>
                </a:solidFill>
              </a:rPr>
              <a:t>But there’s no such command!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686800" cy="1143000"/>
          </a:xfrm>
        </p:spPr>
        <p:txBody>
          <a:bodyPr/>
          <a:lstStyle/>
          <a:p>
            <a:pPr eaLnBrk="1" hangingPunct="1">
              <a:defRPr/>
            </a:pPr>
            <a:r>
              <a:rPr lang="en-US" altLang="en-US" sz="2800" dirty="0" smtClean="0">
                <a:solidFill>
                  <a:schemeClr val="accent2">
                    <a:lumMod val="60000"/>
                    <a:lumOff val="40000"/>
                  </a:schemeClr>
                </a:solidFill>
              </a:rPr>
              <a:t>Exam Tip #7: </a:t>
            </a:r>
            <a:br>
              <a:rPr lang="en-US" altLang="en-US" sz="2800" dirty="0" smtClean="0">
                <a:solidFill>
                  <a:schemeClr val="accent2">
                    <a:lumMod val="60000"/>
                    <a:lumOff val="40000"/>
                  </a:schemeClr>
                </a:solidFill>
              </a:rPr>
            </a:br>
            <a:r>
              <a:rPr lang="en-US" altLang="en-US" sz="2800" dirty="0" smtClean="0"/>
              <a:t>Use the Process of Elimination</a:t>
            </a:r>
          </a:p>
        </p:txBody>
      </p:sp>
      <p:sp>
        <p:nvSpPr>
          <p:cNvPr id="41987" name="Rectangle 3"/>
          <p:cNvSpPr>
            <a:spLocks noGrp="1" noChangeArrowheads="1"/>
          </p:cNvSpPr>
          <p:nvPr>
            <p:ph type="body" idx="1"/>
          </p:nvPr>
        </p:nvSpPr>
        <p:spPr>
          <a:xfrm>
            <a:off x="1219200" y="1524000"/>
            <a:ext cx="7772400" cy="4572000"/>
          </a:xfrm>
        </p:spPr>
        <p:txBody>
          <a:bodyPr/>
          <a:lstStyle/>
          <a:p>
            <a:pPr eaLnBrk="1" hangingPunct="1"/>
            <a:r>
              <a:rPr lang="en-US" altLang="en-US" dirty="0" smtClean="0"/>
              <a:t>My (Corny) Conventions</a:t>
            </a:r>
          </a:p>
          <a:p>
            <a:pPr lvl="1" eaLnBrk="1" hangingPunct="1">
              <a:spcBef>
                <a:spcPct val="50000"/>
              </a:spcBef>
            </a:pPr>
            <a:r>
              <a:rPr lang="en-US" altLang="en-US" dirty="0" smtClean="0"/>
              <a:t>A    no way, can’t be the answer</a:t>
            </a:r>
          </a:p>
          <a:p>
            <a:pPr lvl="1" eaLnBrk="1" hangingPunct="1">
              <a:spcBef>
                <a:spcPct val="50000"/>
              </a:spcBef>
            </a:pPr>
            <a:r>
              <a:rPr lang="en-US" altLang="en-US" dirty="0" smtClean="0"/>
              <a:t>B    not sure if it’s the answer </a:t>
            </a:r>
            <a:br>
              <a:rPr lang="en-US" altLang="en-US" dirty="0" smtClean="0"/>
            </a:br>
            <a:r>
              <a:rPr lang="en-US" altLang="en-US" dirty="0" smtClean="0"/>
              <a:t>         </a:t>
            </a:r>
            <a:r>
              <a:rPr lang="en-US" altLang="en-US" sz="2400" dirty="0" smtClean="0"/>
              <a:t>(no mark placed)</a:t>
            </a:r>
          </a:p>
          <a:p>
            <a:pPr lvl="1" eaLnBrk="1" hangingPunct="1">
              <a:spcBef>
                <a:spcPct val="50000"/>
              </a:spcBef>
            </a:pPr>
            <a:r>
              <a:rPr lang="en-US" altLang="en-US" dirty="0" smtClean="0"/>
              <a:t>C    not likely the answer</a:t>
            </a:r>
          </a:p>
          <a:p>
            <a:pPr lvl="1" eaLnBrk="1" hangingPunct="1">
              <a:spcBef>
                <a:spcPct val="50000"/>
              </a:spcBef>
            </a:pPr>
            <a:r>
              <a:rPr lang="en-US" altLang="en-US" dirty="0" smtClean="0"/>
              <a:t>D    very likely the answer</a:t>
            </a:r>
          </a:p>
        </p:txBody>
      </p:sp>
      <p:sp>
        <p:nvSpPr>
          <p:cNvPr id="41988" name="Text Box 4"/>
          <p:cNvSpPr txBox="1">
            <a:spLocks noChangeArrowheads="1"/>
          </p:cNvSpPr>
          <p:nvPr/>
        </p:nvSpPr>
        <p:spPr bwMode="auto">
          <a:xfrm>
            <a:off x="1905000" y="2133600"/>
            <a:ext cx="60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Wingdings" panose="05000000000000000000" pitchFamily="2" charset="2"/>
              <a:buChar char="Ø"/>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Wingdings" panose="05000000000000000000" pitchFamily="2" charset="2"/>
              <a:buChar char="Ø"/>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spcBef>
                <a:spcPct val="50000"/>
              </a:spcBef>
              <a:buFontTx/>
              <a:buNone/>
            </a:pPr>
            <a:r>
              <a:rPr lang="en-US" altLang="en-US" sz="4000" dirty="0">
                <a:solidFill>
                  <a:srgbClr val="FF0000"/>
                </a:solidFill>
                <a:latin typeface="Arial" panose="020B0604020202020204" pitchFamily="34" charset="0"/>
              </a:rPr>
              <a:t>X</a:t>
            </a:r>
          </a:p>
        </p:txBody>
      </p:sp>
      <p:sp>
        <p:nvSpPr>
          <p:cNvPr id="41989" name="Text Box 5"/>
          <p:cNvSpPr txBox="1">
            <a:spLocks noChangeArrowheads="1"/>
          </p:cNvSpPr>
          <p:nvPr/>
        </p:nvSpPr>
        <p:spPr bwMode="auto">
          <a:xfrm>
            <a:off x="2046767" y="3852532"/>
            <a:ext cx="60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Ø"/>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Wingdings" panose="05000000000000000000" pitchFamily="2" charset="2"/>
              <a:buChar char="Ø"/>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Wingdings" panose="05000000000000000000" pitchFamily="2" charset="2"/>
              <a:buChar char="Ø"/>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spcBef>
                <a:spcPct val="50000"/>
              </a:spcBef>
              <a:buFontTx/>
              <a:buNone/>
            </a:pPr>
            <a:r>
              <a:rPr lang="en-US" altLang="en-US" sz="4000" dirty="0">
                <a:solidFill>
                  <a:srgbClr val="FF0000"/>
                </a:solidFill>
                <a:latin typeface="Arial" panose="020B0604020202020204" pitchFamily="34" charset="0"/>
              </a:rPr>
              <a:t>/</a:t>
            </a:r>
          </a:p>
        </p:txBody>
      </p:sp>
      <p:sp>
        <p:nvSpPr>
          <p:cNvPr id="41990" name="Oval 6"/>
          <p:cNvSpPr>
            <a:spLocks noChangeArrowheads="1"/>
          </p:cNvSpPr>
          <p:nvPr/>
        </p:nvSpPr>
        <p:spPr bwMode="auto">
          <a:xfrm>
            <a:off x="1894367" y="4548965"/>
            <a:ext cx="6096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Ø"/>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Wingdings" panose="05000000000000000000" pitchFamily="2" charset="2"/>
              <a:buChar char="Ø"/>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Wingdings" panose="05000000000000000000" pitchFamily="2" charset="2"/>
              <a:buChar char="Ø"/>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8229600" cy="1905000"/>
          </a:xfrm>
        </p:spPr>
        <p:txBody>
          <a:bodyPr/>
          <a:lstStyle/>
          <a:p>
            <a:pPr eaLnBrk="1" hangingPunct="1">
              <a:spcBef>
                <a:spcPct val="50000"/>
              </a:spcBef>
              <a:defRPr/>
            </a:pPr>
            <a:r>
              <a:rPr lang="en-US" altLang="en-US" sz="3200" dirty="0">
                <a:solidFill>
                  <a:schemeClr val="accent2">
                    <a:lumMod val="60000"/>
                    <a:lumOff val="40000"/>
                  </a:schemeClr>
                </a:solidFill>
              </a:rPr>
              <a:t>Exam </a:t>
            </a:r>
            <a:r>
              <a:rPr lang="en-US" altLang="en-US" sz="3200" dirty="0" smtClean="0">
                <a:solidFill>
                  <a:schemeClr val="accent2">
                    <a:lumMod val="60000"/>
                    <a:lumOff val="40000"/>
                  </a:schemeClr>
                </a:solidFill>
              </a:rPr>
              <a:t>Tip #8: </a:t>
            </a:r>
            <a:br>
              <a:rPr lang="en-US" altLang="en-US" sz="3200" dirty="0" smtClean="0">
                <a:solidFill>
                  <a:schemeClr val="accent2">
                    <a:lumMod val="60000"/>
                    <a:lumOff val="40000"/>
                  </a:schemeClr>
                </a:solidFill>
              </a:rPr>
            </a:br>
            <a:r>
              <a:rPr lang="en-US" altLang="en-US" sz="3200" dirty="0" smtClean="0"/>
              <a:t>Put Your Best Effort Forth </a:t>
            </a:r>
            <a:br>
              <a:rPr lang="en-US" altLang="en-US" sz="3200" dirty="0" smtClean="0"/>
            </a:br>
            <a:r>
              <a:rPr lang="en-US" altLang="en-US" sz="3200" dirty="0" smtClean="0"/>
              <a:t>to Answer Each Question </a:t>
            </a:r>
            <a:br>
              <a:rPr lang="en-US" altLang="en-US" sz="3200" dirty="0" smtClean="0"/>
            </a:br>
            <a:r>
              <a:rPr lang="en-US" altLang="en-US" sz="3200" dirty="0" smtClean="0"/>
              <a:t>on the </a:t>
            </a:r>
            <a:r>
              <a:rPr lang="en-US" altLang="en-US" sz="3200" i="1" dirty="0" smtClean="0"/>
              <a:t>First Pass</a:t>
            </a:r>
            <a:r>
              <a:rPr lang="en-US" altLang="en-US" sz="3200" dirty="0" smtClean="0"/>
              <a:t> Through the Test</a:t>
            </a:r>
          </a:p>
        </p:txBody>
      </p:sp>
      <p:sp>
        <p:nvSpPr>
          <p:cNvPr id="43011" name="Rectangle 3"/>
          <p:cNvSpPr>
            <a:spLocks noGrp="1" noChangeArrowheads="1"/>
          </p:cNvSpPr>
          <p:nvPr>
            <p:ph type="body" idx="1"/>
          </p:nvPr>
        </p:nvSpPr>
        <p:spPr>
          <a:xfrm>
            <a:off x="1828800" y="2743200"/>
            <a:ext cx="7086600" cy="3352800"/>
          </a:xfrm>
        </p:spPr>
        <p:txBody>
          <a:bodyPr/>
          <a:lstStyle/>
          <a:p>
            <a:pPr eaLnBrk="1" hangingPunct="1">
              <a:spcBef>
                <a:spcPct val="50000"/>
              </a:spcBef>
            </a:pPr>
            <a:r>
              <a:rPr lang="en-US" altLang="en-US" dirty="0" smtClean="0"/>
              <a:t>…Even though some tests permit question review</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28600"/>
            <a:ext cx="8686800" cy="1143000"/>
          </a:xfrm>
        </p:spPr>
        <p:txBody>
          <a:bodyPr/>
          <a:lstStyle/>
          <a:p>
            <a:pPr eaLnBrk="1" hangingPunct="1">
              <a:defRPr/>
            </a:pPr>
            <a:r>
              <a:rPr lang="en-US" altLang="en-US" sz="3200" dirty="0" smtClean="0">
                <a:solidFill>
                  <a:schemeClr val="accent2">
                    <a:lumMod val="60000"/>
                    <a:lumOff val="40000"/>
                  </a:schemeClr>
                </a:solidFill>
              </a:rPr>
              <a:t>Exam Tip #9: </a:t>
            </a:r>
            <a:br>
              <a:rPr lang="en-US" altLang="en-US" sz="3200" dirty="0" smtClean="0">
                <a:solidFill>
                  <a:schemeClr val="accent2">
                    <a:lumMod val="60000"/>
                    <a:lumOff val="40000"/>
                  </a:schemeClr>
                </a:solidFill>
              </a:rPr>
            </a:br>
            <a:r>
              <a:rPr lang="en-US" altLang="en-US" sz="3200" dirty="0" smtClean="0"/>
              <a:t>Manage Your Testing Time</a:t>
            </a:r>
          </a:p>
        </p:txBody>
      </p:sp>
      <p:sp>
        <p:nvSpPr>
          <p:cNvPr id="44035" name="Rectangle 3"/>
          <p:cNvSpPr>
            <a:spLocks noGrp="1" noChangeArrowheads="1"/>
          </p:cNvSpPr>
          <p:nvPr>
            <p:ph type="body" idx="1"/>
          </p:nvPr>
        </p:nvSpPr>
        <p:spPr>
          <a:xfrm>
            <a:off x="1828800" y="2209800"/>
            <a:ext cx="7086600" cy="3886200"/>
          </a:xfrm>
        </p:spPr>
        <p:txBody>
          <a:bodyPr/>
          <a:lstStyle/>
          <a:p>
            <a:pPr eaLnBrk="1" hangingPunct="1"/>
            <a:r>
              <a:rPr lang="en-US" altLang="en-US" sz="2800" dirty="0" smtClean="0"/>
              <a:t>I have been very time-challenged in my “recent” exams</a:t>
            </a:r>
          </a:p>
          <a:p>
            <a:pPr eaLnBrk="1" hangingPunct="1"/>
            <a:r>
              <a:rPr lang="en-US" altLang="en-US" sz="2800" dirty="0" smtClean="0"/>
              <a:t>Determine the number of questions to be completed by the half-way point</a:t>
            </a:r>
          </a:p>
          <a:p>
            <a:pPr eaLnBrk="1" hangingPunct="1"/>
            <a:r>
              <a:rPr lang="en-US" altLang="en-US" sz="2800" dirty="0" smtClean="0"/>
              <a:t>Check your watch a few times during the test, especially at half-way and maybe hourly</a:t>
            </a:r>
          </a:p>
        </p:txBody>
      </p:sp>
      <p:pic>
        <p:nvPicPr>
          <p:cNvPr id="4403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919163"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228600"/>
            <a:ext cx="8915400" cy="1143000"/>
          </a:xfrm>
        </p:spPr>
        <p:txBody>
          <a:bodyPr/>
          <a:lstStyle/>
          <a:p>
            <a:pPr eaLnBrk="1" hangingPunct="1">
              <a:defRPr/>
            </a:pPr>
            <a:r>
              <a:rPr lang="en-US" altLang="en-US" sz="3200" dirty="0" smtClean="0">
                <a:solidFill>
                  <a:schemeClr val="accent2">
                    <a:lumMod val="60000"/>
                    <a:lumOff val="40000"/>
                  </a:schemeClr>
                </a:solidFill>
              </a:rPr>
              <a:t>Exam Tip #10: </a:t>
            </a:r>
            <a:br>
              <a:rPr lang="en-US" altLang="en-US" sz="3200" dirty="0" smtClean="0">
                <a:solidFill>
                  <a:schemeClr val="accent2">
                    <a:lumMod val="60000"/>
                    <a:lumOff val="40000"/>
                  </a:schemeClr>
                </a:solidFill>
              </a:rPr>
            </a:br>
            <a:r>
              <a:rPr lang="en-US" altLang="en-US" sz="3200" dirty="0" smtClean="0"/>
              <a:t>Aim to Pass the Exam on the </a:t>
            </a:r>
            <a:r>
              <a:rPr lang="en-US" altLang="en-US" sz="3200" dirty="0" smtClean="0">
                <a:solidFill>
                  <a:srgbClr val="FFFF00"/>
                </a:solidFill>
              </a:rPr>
              <a:t>First Try</a:t>
            </a:r>
          </a:p>
        </p:txBody>
      </p:sp>
      <p:sp>
        <p:nvSpPr>
          <p:cNvPr id="45059" name="Rectangle 3"/>
          <p:cNvSpPr>
            <a:spLocks noGrp="1" noChangeArrowheads="1"/>
          </p:cNvSpPr>
          <p:nvPr>
            <p:ph type="body" idx="1"/>
          </p:nvPr>
        </p:nvSpPr>
        <p:spPr>
          <a:xfrm>
            <a:off x="1828800" y="2133600"/>
            <a:ext cx="7086600" cy="3962400"/>
          </a:xfrm>
        </p:spPr>
        <p:txBody>
          <a:bodyPr/>
          <a:lstStyle/>
          <a:p>
            <a:pPr eaLnBrk="1" hangingPunct="1">
              <a:spcAft>
                <a:spcPts val="1200"/>
              </a:spcAft>
            </a:pPr>
            <a:r>
              <a:rPr lang="en-US" altLang="en-US" sz="2800" dirty="0" smtClean="0"/>
              <a:t>Plan on visiting each question only once, so…</a:t>
            </a:r>
          </a:p>
          <a:p>
            <a:pPr eaLnBrk="1" hangingPunct="1">
              <a:spcAft>
                <a:spcPts val="1200"/>
              </a:spcAft>
            </a:pPr>
            <a:r>
              <a:rPr lang="en-US" altLang="en-US" sz="2800" dirty="0" smtClean="0"/>
              <a:t>Make your first answer your best answer</a:t>
            </a:r>
          </a:p>
          <a:p>
            <a:pPr eaLnBrk="1" hangingPunct="1">
              <a:spcAft>
                <a:spcPts val="1200"/>
              </a:spcAft>
            </a:pPr>
            <a:r>
              <a:rPr lang="en-US" altLang="en-US" sz="2800" dirty="0" smtClean="0"/>
              <a:t>Remember, “P” is for “Pass”</a:t>
            </a:r>
          </a:p>
          <a:p>
            <a:pPr lvl="1" eaLnBrk="1" hangingPunct="1">
              <a:spcAft>
                <a:spcPts val="1200"/>
              </a:spcAft>
            </a:pPr>
            <a:r>
              <a:rPr lang="en-US" altLang="en-US" sz="2400" dirty="0" smtClean="0"/>
              <a:t>Certifications don’t include your test scores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down)">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down)">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wipe(down)">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wipe(down)">
                                      <p:cBhvr>
                                        <p:cTn id="22"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 y="228600"/>
            <a:ext cx="8991600" cy="1143000"/>
          </a:xfrm>
        </p:spPr>
        <p:txBody>
          <a:bodyPr/>
          <a:lstStyle/>
          <a:p>
            <a:pPr eaLnBrk="1" hangingPunct="1">
              <a:defRPr/>
            </a:pPr>
            <a:r>
              <a:rPr lang="en-US" altLang="en-US" sz="3200" dirty="0" smtClean="0">
                <a:solidFill>
                  <a:schemeClr val="accent2">
                    <a:lumMod val="60000"/>
                    <a:lumOff val="40000"/>
                  </a:schemeClr>
                </a:solidFill>
              </a:rPr>
              <a:t>Exam Tip #11: </a:t>
            </a:r>
            <a:br>
              <a:rPr lang="en-US" altLang="en-US" sz="3200" dirty="0" smtClean="0">
                <a:solidFill>
                  <a:schemeClr val="accent2">
                    <a:lumMod val="60000"/>
                    <a:lumOff val="40000"/>
                  </a:schemeClr>
                </a:solidFill>
              </a:rPr>
            </a:br>
            <a:r>
              <a:rPr lang="en-US" altLang="en-US" sz="3200" dirty="0" smtClean="0"/>
              <a:t>What time of the day should you</a:t>
            </a:r>
            <a:br>
              <a:rPr lang="en-US" altLang="en-US" sz="3200" dirty="0" smtClean="0"/>
            </a:br>
            <a:r>
              <a:rPr lang="en-US" altLang="en-US" sz="3200" dirty="0" smtClean="0"/>
              <a:t>take the exam?</a:t>
            </a:r>
          </a:p>
        </p:txBody>
      </p:sp>
      <p:sp>
        <p:nvSpPr>
          <p:cNvPr id="46083" name="Rectangle 3"/>
          <p:cNvSpPr>
            <a:spLocks noGrp="1" noChangeArrowheads="1"/>
          </p:cNvSpPr>
          <p:nvPr>
            <p:ph type="body" idx="1"/>
          </p:nvPr>
        </p:nvSpPr>
        <p:spPr>
          <a:xfrm>
            <a:off x="1828800" y="1524000"/>
            <a:ext cx="7086600" cy="4419600"/>
          </a:xfrm>
        </p:spPr>
        <p:txBody>
          <a:bodyPr/>
          <a:lstStyle/>
          <a:p>
            <a:pPr eaLnBrk="1" hangingPunct="1"/>
            <a:r>
              <a:rPr lang="en-US" altLang="en-US" sz="2800" dirty="0" smtClean="0"/>
              <a:t>Choices: morning, afternoon, (sometimes) evening</a:t>
            </a:r>
          </a:p>
          <a:p>
            <a:pPr eaLnBrk="1" hangingPunct="1"/>
            <a:r>
              <a:rPr lang="en-US" altLang="en-US" sz="2800" dirty="0" smtClean="0"/>
              <a:t>The test center may dictate their availability</a:t>
            </a:r>
          </a:p>
          <a:p>
            <a:pPr eaLnBrk="1" hangingPunct="1"/>
            <a:r>
              <a:rPr lang="en-US" altLang="en-US" sz="2800" dirty="0" smtClean="0"/>
              <a:t>It depends on your biological or body clock</a:t>
            </a:r>
          </a:p>
          <a:p>
            <a:pPr eaLnBrk="1" hangingPunct="1"/>
            <a:r>
              <a:rPr lang="en-US" altLang="en-US" sz="2800" dirty="0" smtClean="0"/>
              <a:t>Not usually at the end of the work day (but I’ve done it multiple times)</a:t>
            </a:r>
          </a:p>
          <a:p>
            <a:pPr eaLnBrk="1" hangingPunct="1"/>
            <a:r>
              <a:rPr lang="en-US" altLang="en-US" sz="2800" dirty="0" smtClean="0"/>
              <a:t>Not right after lunch</a:t>
            </a:r>
          </a:p>
          <a:p>
            <a:pPr eaLnBrk="1" hangingPunct="1"/>
            <a:r>
              <a:rPr lang="en-US" altLang="en-US" sz="2800" dirty="0" smtClean="0"/>
              <a:t>I like the morning to get it over with and because I’m the freshest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6083">
                                            <p:txEl>
                                              <p:pRg st="0" end="0"/>
                                            </p:txEl>
                                          </p:spTgt>
                                        </p:tgtEl>
                                      </p:cBhvr>
                                    </p:animEffect>
                                    <p:animScale>
                                      <p:cBhvr>
                                        <p:cTn id="7" dur="250" autoRev="1" fill="hold"/>
                                        <p:tgtEl>
                                          <p:spTgt spid="4608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6083">
                                            <p:txEl>
                                              <p:pRg st="1" end="1"/>
                                            </p:txEl>
                                          </p:spTgt>
                                        </p:tgtEl>
                                      </p:cBhvr>
                                    </p:animEffect>
                                    <p:animScale>
                                      <p:cBhvr>
                                        <p:cTn id="12" dur="250" autoRev="1" fill="hold"/>
                                        <p:tgtEl>
                                          <p:spTgt spid="4608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6083">
                                            <p:txEl>
                                              <p:pRg st="2" end="2"/>
                                            </p:txEl>
                                          </p:spTgt>
                                        </p:tgtEl>
                                      </p:cBhvr>
                                    </p:animEffect>
                                    <p:animScale>
                                      <p:cBhvr>
                                        <p:cTn id="17" dur="250" autoRev="1" fill="hold"/>
                                        <p:tgtEl>
                                          <p:spTgt spid="4608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6083">
                                            <p:txEl>
                                              <p:pRg st="3" end="3"/>
                                            </p:txEl>
                                          </p:spTgt>
                                        </p:tgtEl>
                                      </p:cBhvr>
                                    </p:animEffect>
                                    <p:animScale>
                                      <p:cBhvr>
                                        <p:cTn id="22" dur="250" autoRev="1" fill="hold"/>
                                        <p:tgtEl>
                                          <p:spTgt spid="4608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46083">
                                            <p:txEl>
                                              <p:pRg st="4" end="4"/>
                                            </p:txEl>
                                          </p:spTgt>
                                        </p:tgtEl>
                                      </p:cBhvr>
                                    </p:animEffect>
                                    <p:animScale>
                                      <p:cBhvr>
                                        <p:cTn id="27" dur="250" autoRev="1" fill="hold"/>
                                        <p:tgtEl>
                                          <p:spTgt spid="4608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46083">
                                            <p:txEl>
                                              <p:pRg st="5" end="5"/>
                                            </p:txEl>
                                          </p:spTgt>
                                        </p:tgtEl>
                                      </p:cBhvr>
                                    </p:animEffect>
                                    <p:animScale>
                                      <p:cBhvr>
                                        <p:cTn id="32" dur="250" autoRev="1" fill="hold"/>
                                        <p:tgtEl>
                                          <p:spTgt spid="4608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8229600" cy="1752600"/>
          </a:xfrm>
        </p:spPr>
        <p:txBody>
          <a:bodyPr/>
          <a:lstStyle/>
          <a:p>
            <a:pPr eaLnBrk="1" hangingPunct="1">
              <a:spcBef>
                <a:spcPct val="50000"/>
              </a:spcBef>
            </a:pPr>
            <a:r>
              <a:rPr lang="en-US" altLang="en-US" sz="3600" smtClean="0"/>
              <a:t>It’s Not a Perfect </a:t>
            </a:r>
            <a:br>
              <a:rPr lang="en-US" altLang="en-US" sz="3600" smtClean="0"/>
            </a:br>
            <a:r>
              <a:rPr lang="en-US" altLang="en-US" sz="3600" smtClean="0"/>
              <a:t>Testing World…</a:t>
            </a:r>
            <a:br>
              <a:rPr lang="en-US" altLang="en-US" sz="3600" smtClean="0"/>
            </a:br>
            <a:r>
              <a:rPr lang="en-US" altLang="en-US" sz="3600" smtClean="0"/>
              <a:t>Expect the Following:</a:t>
            </a:r>
          </a:p>
        </p:txBody>
      </p:sp>
      <p:sp>
        <p:nvSpPr>
          <p:cNvPr id="22531" name="Rectangle 3"/>
          <p:cNvSpPr>
            <a:spLocks noGrp="1" noChangeArrowheads="1"/>
          </p:cNvSpPr>
          <p:nvPr>
            <p:ph type="body" idx="1"/>
          </p:nvPr>
        </p:nvSpPr>
        <p:spPr>
          <a:xfrm>
            <a:off x="1828800" y="2438400"/>
            <a:ext cx="7086600" cy="3657600"/>
          </a:xfrm>
        </p:spPr>
        <p:txBody>
          <a:bodyPr/>
          <a:lstStyle/>
          <a:p>
            <a:pPr eaLnBrk="1" hangingPunct="1">
              <a:lnSpc>
                <a:spcPct val="90000"/>
              </a:lnSpc>
              <a:spcBef>
                <a:spcPct val="50000"/>
              </a:spcBef>
            </a:pPr>
            <a:r>
              <a:rPr lang="en-US" altLang="en-US" smtClean="0"/>
              <a:t>No Correct Answer on a Question</a:t>
            </a:r>
          </a:p>
          <a:p>
            <a:pPr eaLnBrk="1" hangingPunct="1">
              <a:lnSpc>
                <a:spcPct val="90000"/>
              </a:lnSpc>
              <a:spcBef>
                <a:spcPct val="50000"/>
              </a:spcBef>
            </a:pPr>
            <a:r>
              <a:rPr lang="en-US" altLang="en-US" smtClean="0"/>
              <a:t>More Than One Correct Answer</a:t>
            </a:r>
          </a:p>
          <a:p>
            <a:pPr eaLnBrk="1" hangingPunct="1">
              <a:lnSpc>
                <a:spcPct val="90000"/>
              </a:lnSpc>
              <a:spcBef>
                <a:spcPct val="50000"/>
              </a:spcBef>
            </a:pPr>
            <a:r>
              <a:rPr lang="en-US" altLang="en-US" smtClean="0"/>
              <a:t>Not Enough Detail Provided</a:t>
            </a:r>
          </a:p>
          <a:p>
            <a:pPr eaLnBrk="1" hangingPunct="1">
              <a:lnSpc>
                <a:spcPct val="90000"/>
              </a:lnSpc>
              <a:spcBef>
                <a:spcPct val="50000"/>
              </a:spcBef>
            </a:pPr>
            <a:r>
              <a:rPr lang="en-US" altLang="en-US" smtClean="0"/>
              <a:t>Remember, Select the </a:t>
            </a:r>
            <a:r>
              <a:rPr lang="en-US" altLang="en-US" i="1" smtClean="0"/>
              <a:t>Best</a:t>
            </a:r>
            <a:r>
              <a:rPr lang="en-US" altLang="en-US" smtClean="0"/>
              <a:t> </a:t>
            </a:r>
            <a:r>
              <a:rPr lang="en-US" altLang="en-US" i="1" smtClean="0"/>
              <a:t>Answer</a:t>
            </a:r>
          </a:p>
        </p:txBody>
      </p:sp>
      <p:pic>
        <p:nvPicPr>
          <p:cNvPr id="1026" name="Picture 2" descr="http://i.ytimg.com/vi/v6M0-9_xrII/hq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23961" r="23762"/>
          <a:stretch/>
        </p:blipFill>
        <p:spPr bwMode="auto">
          <a:xfrm>
            <a:off x="7772400" y="1924916"/>
            <a:ext cx="1143000" cy="16398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down)">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down)">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down)">
                                      <p:cBhvr>
                                        <p:cTn id="2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99848"/>
            <a:ext cx="8229600" cy="1143000"/>
          </a:xfrm>
        </p:spPr>
        <p:txBody>
          <a:bodyPr/>
          <a:lstStyle/>
          <a:p>
            <a:pPr eaLnBrk="1" hangingPunct="1"/>
            <a:r>
              <a:rPr lang="en-US" altLang="en-US" sz="3600" dirty="0" smtClean="0"/>
              <a:t>My Qualifications…</a:t>
            </a:r>
            <a:br>
              <a:rPr lang="en-US" altLang="en-US" sz="3600" dirty="0" smtClean="0"/>
            </a:br>
            <a:r>
              <a:rPr lang="en-US" altLang="en-US" sz="3600" dirty="0" smtClean="0"/>
              <a:t>        Why Listen to Me?</a:t>
            </a:r>
          </a:p>
        </p:txBody>
      </p:sp>
      <p:sp>
        <p:nvSpPr>
          <p:cNvPr id="4099" name="Rectangle 3"/>
          <p:cNvSpPr>
            <a:spLocks noGrp="1" noChangeArrowheads="1"/>
          </p:cNvSpPr>
          <p:nvPr>
            <p:ph type="body" idx="1"/>
          </p:nvPr>
        </p:nvSpPr>
        <p:spPr>
          <a:xfrm>
            <a:off x="1981200" y="1219200"/>
            <a:ext cx="6934200" cy="4724400"/>
          </a:xfrm>
        </p:spPr>
        <p:txBody>
          <a:bodyPr/>
          <a:lstStyle/>
          <a:p>
            <a:pPr eaLnBrk="1" hangingPunct="1"/>
            <a:r>
              <a:rPr lang="en-US" altLang="en-US" sz="1800" dirty="0" smtClean="0"/>
              <a:t>99 exam sittings in the past 24+ years</a:t>
            </a:r>
          </a:p>
          <a:p>
            <a:pPr eaLnBrk="1" hangingPunct="1"/>
            <a:endParaRPr lang="en-US" altLang="en-US" sz="1800" dirty="0" smtClean="0"/>
          </a:p>
          <a:p>
            <a:pPr eaLnBrk="1" hangingPunct="1"/>
            <a:r>
              <a:rPr lang="en-US" altLang="en-US" sz="1800" dirty="0" smtClean="0"/>
              <a:t>Passed </a:t>
            </a:r>
            <a:r>
              <a:rPr lang="en-US" altLang="en-US" sz="1800" i="1" dirty="0" smtClean="0"/>
              <a:t>almost</a:t>
            </a:r>
            <a:r>
              <a:rPr lang="en-US" altLang="en-US" sz="1800" dirty="0" smtClean="0"/>
              <a:t> every exam sitting on the first try </a:t>
            </a:r>
            <a:br>
              <a:rPr lang="en-US" altLang="en-US" sz="1800" dirty="0" smtClean="0"/>
            </a:br>
            <a:r>
              <a:rPr lang="en-US" altLang="en-US" sz="1800" dirty="0" smtClean="0"/>
              <a:t>      </a:t>
            </a:r>
            <a:r>
              <a:rPr lang="en-US" altLang="en-US" sz="1600" dirty="0" smtClean="0">
                <a:solidFill>
                  <a:srgbClr val="FFFF00"/>
                </a:solidFill>
              </a:rPr>
              <a:t>(Thank you, dear Lord!)</a:t>
            </a:r>
            <a:br>
              <a:rPr lang="en-US" altLang="en-US" sz="1600" dirty="0" smtClean="0">
                <a:solidFill>
                  <a:srgbClr val="FFFF00"/>
                </a:solidFill>
              </a:rPr>
            </a:br>
            <a:endParaRPr lang="en-US" altLang="en-US" sz="1600" dirty="0" smtClean="0"/>
          </a:p>
          <a:p>
            <a:pPr eaLnBrk="1" hangingPunct="1"/>
            <a:r>
              <a:rPr lang="en-US" altLang="en-US" sz="1800" dirty="0" smtClean="0"/>
              <a:t>I’ve taken (and passed) vendor </a:t>
            </a:r>
            <a:r>
              <a:rPr lang="en-US" altLang="en-US" sz="1800" b="1" dirty="0" smtClean="0"/>
              <a:t>exams </a:t>
            </a:r>
            <a:r>
              <a:rPr lang="en-US" altLang="en-US" sz="1800" dirty="0" smtClean="0"/>
              <a:t>from Novell, CompTIA and Microsoft</a:t>
            </a:r>
          </a:p>
          <a:p>
            <a:pPr lvl="1" eaLnBrk="1" hangingPunct="1"/>
            <a:r>
              <a:rPr lang="en-US" altLang="en-US" sz="1100" dirty="0" smtClean="0"/>
              <a:t>(So, my testing experience is not from only one test vendor’s reference point)</a:t>
            </a:r>
            <a:br>
              <a:rPr lang="en-US" altLang="en-US" sz="1100" dirty="0" smtClean="0"/>
            </a:br>
            <a:endParaRPr lang="en-US" altLang="en-US" sz="1100" dirty="0" smtClean="0"/>
          </a:p>
          <a:p>
            <a:pPr eaLnBrk="1" hangingPunct="1"/>
            <a:r>
              <a:rPr lang="en-US" altLang="en-US" sz="1800" dirty="0"/>
              <a:t>I’ve </a:t>
            </a:r>
            <a:r>
              <a:rPr lang="en-US" altLang="en-US" sz="1800" dirty="0" smtClean="0"/>
              <a:t>earned a number of </a:t>
            </a:r>
            <a:r>
              <a:rPr lang="en-US" altLang="en-US" sz="1800" b="1" dirty="0" smtClean="0"/>
              <a:t>certifications </a:t>
            </a:r>
            <a:r>
              <a:rPr lang="en-US" altLang="en-US" sz="1800" dirty="0" smtClean="0"/>
              <a:t>from </a:t>
            </a:r>
            <a:r>
              <a:rPr lang="en-US" altLang="en-US" sz="1800" dirty="0"/>
              <a:t>Novell, CompTIA and Microsoft over a range of </a:t>
            </a:r>
            <a:r>
              <a:rPr lang="en-US" altLang="en-US" sz="1800" b="1" dirty="0" smtClean="0"/>
              <a:t>products</a:t>
            </a:r>
            <a:br>
              <a:rPr lang="en-US" altLang="en-US" sz="1800" b="1" dirty="0" smtClean="0"/>
            </a:br>
            <a:endParaRPr lang="en-US" altLang="en-US" sz="1800" b="1" dirty="0" smtClean="0"/>
          </a:p>
          <a:p>
            <a:r>
              <a:rPr lang="en-US" sz="1800" dirty="0"/>
              <a:t>Certified in every version of </a:t>
            </a:r>
            <a:r>
              <a:rPr lang="en-US" sz="1800" b="1" dirty="0"/>
              <a:t>SQL Server </a:t>
            </a:r>
            <a:r>
              <a:rPr lang="en-US" sz="1800" dirty="0"/>
              <a:t>since </a:t>
            </a:r>
            <a:r>
              <a:rPr lang="en-US" sz="1800" dirty="0" smtClean="0"/>
              <a:t/>
            </a:r>
            <a:br>
              <a:rPr lang="en-US" sz="1800" dirty="0" smtClean="0"/>
            </a:br>
            <a:r>
              <a:rPr lang="en-US" sz="1800" dirty="0" smtClean="0"/>
              <a:t>SQL Server 2000</a:t>
            </a:r>
            <a:br>
              <a:rPr lang="en-US" sz="1800" dirty="0" smtClean="0"/>
            </a:br>
            <a:endParaRPr lang="en-US" sz="1800" dirty="0"/>
          </a:p>
          <a:p>
            <a:r>
              <a:rPr lang="en-US" sz="1800" dirty="0"/>
              <a:t>Certified in every version of </a:t>
            </a:r>
            <a:r>
              <a:rPr lang="en-US" sz="1800" b="1" dirty="0"/>
              <a:t>Windows Server </a:t>
            </a:r>
            <a:r>
              <a:rPr lang="en-US" sz="1800" dirty="0"/>
              <a:t>from </a:t>
            </a:r>
            <a:r>
              <a:rPr lang="en-US" sz="1800" dirty="0" smtClean="0"/>
              <a:t/>
            </a:r>
            <a:br>
              <a:rPr lang="en-US" sz="1800" dirty="0" smtClean="0"/>
            </a:br>
            <a:r>
              <a:rPr lang="en-US" sz="1800" dirty="0" smtClean="0"/>
              <a:t>Windows NT </a:t>
            </a:r>
            <a:r>
              <a:rPr lang="en-US" sz="1800" dirty="0"/>
              <a:t>4.0 – Windows Server </a:t>
            </a:r>
            <a:r>
              <a:rPr lang="en-US" sz="1800" dirty="0" smtClean="0"/>
              <a:t>2008</a:t>
            </a:r>
            <a:endParaRPr lang="en-US" sz="1800" dirty="0"/>
          </a:p>
        </p:txBody>
      </p:sp>
      <p:pic>
        <p:nvPicPr>
          <p:cNvPr id="4" name="Picture 2" descr="http://images.channeltimes.com.s3-ap-southeast-1.amazonaws.com/2014/02/novell_rM5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68" y="1790700"/>
            <a:ext cx="879475" cy="879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6.ggpht.com/t8mfosKZ7iY3Tjr_GDzfvQvB2U3RihZT8lijvzBM_aCAuywBdBZ26bQGhVEJM7DoGz4=w3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368" y="793038"/>
            <a:ext cx="879475" cy="879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fileedge.com/wp-content/uploads/2017/04/Word-bu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662" y="99848"/>
            <a:ext cx="1258887" cy="5623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docsharing.files.wordpress.com/2008/03/is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367" y="6194395"/>
            <a:ext cx="909219" cy="4125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bremmar.com.au/assets/mssvr2007-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6194395"/>
            <a:ext cx="1007267" cy="44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getfilecloud.com/blog/wp-content/uploads/2016/06/2008-logo-windows-server-2008.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8235" y="6194395"/>
            <a:ext cx="1126689" cy="4583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ogz.io/wp-content/uploads/2015/12/iis-log-analyzer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9492" y="6194395"/>
            <a:ext cx="891457" cy="4665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cdn.windowsreport.com/wp-content/uploads/2017/12/MSSQL-server.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3200" y="6194395"/>
            <a:ext cx="1812197" cy="4583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 Testing “Old Wives Tales”</a:t>
            </a:r>
          </a:p>
        </p:txBody>
      </p:sp>
      <p:sp>
        <p:nvSpPr>
          <p:cNvPr id="14339" name="Rectangle 3"/>
          <p:cNvSpPr>
            <a:spLocks noGrp="1" noChangeArrowheads="1"/>
          </p:cNvSpPr>
          <p:nvPr>
            <p:ph type="body" idx="1"/>
          </p:nvPr>
        </p:nvSpPr>
        <p:spPr>
          <a:xfrm>
            <a:off x="1828800" y="1676400"/>
            <a:ext cx="7086600" cy="4419600"/>
          </a:xfrm>
        </p:spPr>
        <p:txBody>
          <a:bodyPr/>
          <a:lstStyle/>
          <a:p>
            <a:pPr eaLnBrk="1" hangingPunct="1">
              <a:lnSpc>
                <a:spcPct val="90000"/>
              </a:lnSpc>
            </a:pPr>
            <a:r>
              <a:rPr lang="en-US" altLang="en-US" sz="2400" dirty="0" smtClean="0"/>
              <a:t>Lots of </a:t>
            </a:r>
            <a:r>
              <a:rPr lang="en-US" altLang="en-US" sz="2400" i="1" dirty="0" smtClean="0"/>
              <a:t>rumors</a:t>
            </a:r>
            <a:r>
              <a:rPr lang="en-US" altLang="en-US" sz="2400" dirty="0" smtClean="0"/>
              <a:t> surround the test scoring process.</a:t>
            </a:r>
          </a:p>
          <a:p>
            <a:pPr eaLnBrk="1" hangingPunct="1">
              <a:lnSpc>
                <a:spcPct val="90000"/>
              </a:lnSpc>
            </a:pPr>
            <a:endParaRPr lang="en-US" altLang="en-US" sz="2400" dirty="0" smtClean="0"/>
          </a:p>
          <a:p>
            <a:pPr eaLnBrk="1" hangingPunct="1">
              <a:lnSpc>
                <a:spcPct val="90000"/>
              </a:lnSpc>
            </a:pPr>
            <a:r>
              <a:rPr lang="en-US" altLang="en-US" sz="2400" dirty="0" smtClean="0"/>
              <a:t>If the vendor doesn’t clearly state something as fact then it may not be </a:t>
            </a:r>
            <a:r>
              <a:rPr lang="en-US" altLang="en-US" sz="2400" i="1" dirty="0" smtClean="0"/>
              <a:t>fact</a:t>
            </a:r>
            <a:r>
              <a:rPr lang="en-US" altLang="en-US" sz="2400" dirty="0" smtClean="0"/>
              <a:t>, such as…</a:t>
            </a:r>
          </a:p>
          <a:p>
            <a:pPr lvl="1" eaLnBrk="1" hangingPunct="1">
              <a:lnSpc>
                <a:spcPct val="90000"/>
              </a:lnSpc>
            </a:pPr>
            <a:r>
              <a:rPr lang="en-US" altLang="en-US" sz="2000" dirty="0" smtClean="0"/>
              <a:t>Whether or not the test is “adaptive”</a:t>
            </a:r>
          </a:p>
          <a:p>
            <a:pPr lvl="1" eaLnBrk="1" hangingPunct="1">
              <a:lnSpc>
                <a:spcPct val="90000"/>
              </a:lnSpc>
            </a:pPr>
            <a:r>
              <a:rPr lang="en-US" altLang="en-US" sz="2000" dirty="0" smtClean="0"/>
              <a:t>Are questions “weighted”</a:t>
            </a:r>
            <a:br>
              <a:rPr lang="en-US" altLang="en-US" sz="2000" dirty="0" smtClean="0"/>
            </a:br>
            <a:endParaRPr lang="en-US" altLang="en-US" sz="2000" dirty="0" smtClean="0"/>
          </a:p>
          <a:p>
            <a:pPr eaLnBrk="1" hangingPunct="1">
              <a:lnSpc>
                <a:spcPct val="90000"/>
              </a:lnSpc>
            </a:pPr>
            <a:r>
              <a:rPr lang="en-US" altLang="en-US" sz="2400" dirty="0" smtClean="0"/>
              <a:t>The testing vendors don’t explain the exam scoring methodology</a:t>
            </a:r>
          </a:p>
          <a:p>
            <a:pPr lvl="1" eaLnBrk="1" hangingPunct="1">
              <a:lnSpc>
                <a:spcPct val="90000"/>
              </a:lnSpc>
            </a:pPr>
            <a:r>
              <a:rPr lang="en-US" altLang="en-US" sz="2000" dirty="0" smtClean="0"/>
              <a:t>Partial credit?</a:t>
            </a:r>
          </a:p>
          <a:p>
            <a:pPr lvl="1" eaLnBrk="1" hangingPunct="1">
              <a:lnSpc>
                <a:spcPct val="90000"/>
              </a:lnSpc>
            </a:pPr>
            <a:r>
              <a:rPr lang="en-US" altLang="en-US" sz="2000" dirty="0" smtClean="0"/>
              <a:t>Adaptive tests?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xEl>
                                              <p:pRg st="2" end="2"/>
                                            </p:txEl>
                                          </p:spTgt>
                                        </p:tgtEl>
                                        <p:attrNameLst>
                                          <p:attrName>style.visibility</p:attrName>
                                        </p:attrNameLst>
                                      </p:cBhvr>
                                      <p:to>
                                        <p:strVal val="visible"/>
                                      </p:to>
                                    </p:set>
                                    <p:animEffect transition="in" filter="fade">
                                      <p:cBhvr>
                                        <p:cTn id="14" dur="1000"/>
                                        <p:tgtEl>
                                          <p:spTgt spid="14339">
                                            <p:txEl>
                                              <p:pRg st="2" end="2"/>
                                            </p:txEl>
                                          </p:spTgt>
                                        </p:tgtEl>
                                      </p:cBhvr>
                                    </p:animEffect>
                                    <p:anim calcmode="lin" valueType="num">
                                      <p:cBhvr>
                                        <p:cTn id="15"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Effect transition="in" filter="fade">
                                      <p:cBhvr>
                                        <p:cTn id="21" dur="1000"/>
                                        <p:tgtEl>
                                          <p:spTgt spid="14339">
                                            <p:txEl>
                                              <p:pRg st="3" end="3"/>
                                            </p:txEl>
                                          </p:spTgt>
                                        </p:tgtEl>
                                      </p:cBhvr>
                                    </p:animEffect>
                                    <p:anim calcmode="lin" valueType="num">
                                      <p:cBhvr>
                                        <p:cTn id="22"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4339">
                                            <p:txEl>
                                              <p:pRg st="4" end="4"/>
                                            </p:txEl>
                                          </p:spTgt>
                                        </p:tgtEl>
                                        <p:attrNameLst>
                                          <p:attrName>style.visibility</p:attrName>
                                        </p:attrNameLst>
                                      </p:cBhvr>
                                      <p:to>
                                        <p:strVal val="visible"/>
                                      </p:to>
                                    </p:set>
                                    <p:animEffect transition="in" filter="fade">
                                      <p:cBhvr>
                                        <p:cTn id="28" dur="1000"/>
                                        <p:tgtEl>
                                          <p:spTgt spid="14339">
                                            <p:txEl>
                                              <p:pRg st="4" end="4"/>
                                            </p:txEl>
                                          </p:spTgt>
                                        </p:tgtEl>
                                      </p:cBhvr>
                                    </p:animEffect>
                                    <p:anim calcmode="lin" valueType="num">
                                      <p:cBhvr>
                                        <p:cTn id="29"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4339">
                                            <p:txEl>
                                              <p:pRg st="5" end="5"/>
                                            </p:txEl>
                                          </p:spTgt>
                                        </p:tgtEl>
                                        <p:attrNameLst>
                                          <p:attrName>style.visibility</p:attrName>
                                        </p:attrNameLst>
                                      </p:cBhvr>
                                      <p:to>
                                        <p:strVal val="visible"/>
                                      </p:to>
                                    </p:set>
                                    <p:animEffect transition="in" filter="fade">
                                      <p:cBhvr>
                                        <p:cTn id="35" dur="1000"/>
                                        <p:tgtEl>
                                          <p:spTgt spid="14339">
                                            <p:txEl>
                                              <p:pRg st="5" end="5"/>
                                            </p:txEl>
                                          </p:spTgt>
                                        </p:tgtEl>
                                      </p:cBhvr>
                                    </p:animEffect>
                                    <p:anim calcmode="lin" valueType="num">
                                      <p:cBhvr>
                                        <p:cTn id="36"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4339">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4339">
                                            <p:txEl>
                                              <p:pRg st="6" end="6"/>
                                            </p:txEl>
                                          </p:spTgt>
                                        </p:tgtEl>
                                        <p:attrNameLst>
                                          <p:attrName>style.visibility</p:attrName>
                                        </p:attrNameLst>
                                      </p:cBhvr>
                                      <p:to>
                                        <p:strVal val="visible"/>
                                      </p:to>
                                    </p:set>
                                    <p:animEffect transition="in" filter="fade">
                                      <p:cBhvr>
                                        <p:cTn id="40" dur="1000"/>
                                        <p:tgtEl>
                                          <p:spTgt spid="14339">
                                            <p:txEl>
                                              <p:pRg st="6" end="6"/>
                                            </p:txEl>
                                          </p:spTgt>
                                        </p:tgtEl>
                                      </p:cBhvr>
                                    </p:animEffect>
                                    <p:anim calcmode="lin" valueType="num">
                                      <p:cBhvr>
                                        <p:cTn id="41"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4339">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339">
                                            <p:txEl>
                                              <p:pRg st="7" end="7"/>
                                            </p:txEl>
                                          </p:spTgt>
                                        </p:tgtEl>
                                        <p:attrNameLst>
                                          <p:attrName>style.visibility</p:attrName>
                                        </p:attrNameLst>
                                      </p:cBhvr>
                                      <p:to>
                                        <p:strVal val="visible"/>
                                      </p:to>
                                    </p:set>
                                    <p:animEffect transition="in" filter="fade">
                                      <p:cBhvr>
                                        <p:cTn id="45" dur="1000"/>
                                        <p:tgtEl>
                                          <p:spTgt spid="14339">
                                            <p:txEl>
                                              <p:pRg st="7" end="7"/>
                                            </p:txEl>
                                          </p:spTgt>
                                        </p:tgtEl>
                                      </p:cBhvr>
                                    </p:animEffect>
                                    <p:anim calcmode="lin" valueType="num">
                                      <p:cBhvr>
                                        <p:cTn id="46" dur="10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433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228600"/>
            <a:ext cx="8153400" cy="1828800"/>
          </a:xfrm>
        </p:spPr>
        <p:txBody>
          <a:bodyPr/>
          <a:lstStyle/>
          <a:p>
            <a:pPr eaLnBrk="1" hangingPunct="1"/>
            <a:r>
              <a:rPr lang="en-US" altLang="en-US" sz="3600" dirty="0" smtClean="0"/>
              <a:t>Totally Obvious </a:t>
            </a:r>
            <a:br>
              <a:rPr lang="en-US" altLang="en-US" sz="3600" dirty="0" smtClean="0"/>
            </a:br>
            <a:r>
              <a:rPr lang="en-US" altLang="en-US" sz="3600" dirty="0" smtClean="0"/>
              <a:t>Test-Taking Tips,  Part 1</a:t>
            </a:r>
          </a:p>
        </p:txBody>
      </p:sp>
      <p:sp>
        <p:nvSpPr>
          <p:cNvPr id="15363" name="Rectangle 3"/>
          <p:cNvSpPr>
            <a:spLocks noGrp="1" noChangeArrowheads="1"/>
          </p:cNvSpPr>
          <p:nvPr>
            <p:ph type="body" idx="1"/>
          </p:nvPr>
        </p:nvSpPr>
        <p:spPr>
          <a:xfrm>
            <a:off x="1828800" y="2286000"/>
            <a:ext cx="7086600" cy="4267200"/>
          </a:xfrm>
        </p:spPr>
        <p:txBody>
          <a:bodyPr/>
          <a:lstStyle/>
          <a:p>
            <a:pPr eaLnBrk="1" hangingPunct="1">
              <a:lnSpc>
                <a:spcPct val="80000"/>
              </a:lnSpc>
              <a:spcBef>
                <a:spcPct val="35000"/>
              </a:spcBef>
            </a:pPr>
            <a:r>
              <a:rPr lang="en-US" altLang="en-US" sz="2400" b="1" dirty="0" smtClean="0">
                <a:solidFill>
                  <a:schemeClr val="accent6">
                    <a:lumMod val="60000"/>
                    <a:lumOff val="40000"/>
                  </a:schemeClr>
                </a:solidFill>
              </a:rPr>
              <a:t>Tip #12</a:t>
            </a:r>
            <a:r>
              <a:rPr lang="en-US" altLang="en-US" sz="2400" dirty="0" smtClean="0"/>
              <a:t>: Know Your Product </a:t>
            </a:r>
            <a:r>
              <a:rPr lang="en-US" altLang="en-US" sz="2400" i="1" dirty="0" smtClean="0"/>
              <a:t>Well</a:t>
            </a:r>
          </a:p>
          <a:p>
            <a:pPr lvl="1" eaLnBrk="1" hangingPunct="1">
              <a:lnSpc>
                <a:spcPct val="80000"/>
              </a:lnSpc>
              <a:spcBef>
                <a:spcPct val="35000"/>
              </a:spcBef>
            </a:pPr>
            <a:r>
              <a:rPr lang="en-US" altLang="en-US" sz="2000" dirty="0" smtClean="0"/>
              <a:t>Read your courseware completely through, maybe twice</a:t>
            </a:r>
          </a:p>
          <a:p>
            <a:pPr lvl="1" eaLnBrk="1" hangingPunct="1">
              <a:lnSpc>
                <a:spcPct val="80000"/>
              </a:lnSpc>
              <a:spcBef>
                <a:spcPct val="35000"/>
              </a:spcBef>
            </a:pPr>
            <a:r>
              <a:rPr lang="en-US" altLang="en-US" sz="2000" dirty="0" smtClean="0"/>
              <a:t>Hands-on practice with the product is </a:t>
            </a:r>
            <a:r>
              <a:rPr lang="en-US" altLang="en-US" sz="2000" i="1" dirty="0" smtClean="0">
                <a:solidFill>
                  <a:srgbClr val="FFFF00"/>
                </a:solidFill>
              </a:rPr>
              <a:t>mandatory</a:t>
            </a:r>
            <a:r>
              <a:rPr lang="en-US" altLang="en-US" sz="2000" dirty="0" smtClean="0"/>
              <a:t> to obtain product mastery</a:t>
            </a:r>
          </a:p>
          <a:p>
            <a:pPr lvl="2" eaLnBrk="1" hangingPunct="1">
              <a:lnSpc>
                <a:spcPct val="80000"/>
              </a:lnSpc>
              <a:spcBef>
                <a:spcPct val="35000"/>
              </a:spcBef>
            </a:pPr>
            <a:r>
              <a:rPr lang="en-US" altLang="en-US" sz="1600" dirty="0" smtClean="0"/>
              <a:t>Consider running each lab 2-3 times</a:t>
            </a:r>
            <a:br>
              <a:rPr lang="en-US" altLang="en-US" sz="1600" dirty="0" smtClean="0"/>
            </a:br>
            <a:endParaRPr lang="en-US" altLang="en-US" sz="1600" dirty="0" smtClean="0"/>
          </a:p>
          <a:p>
            <a:pPr eaLnBrk="1" hangingPunct="1">
              <a:lnSpc>
                <a:spcPct val="80000"/>
              </a:lnSpc>
              <a:spcBef>
                <a:spcPct val="35000"/>
              </a:spcBef>
            </a:pPr>
            <a:r>
              <a:rPr lang="en-US" altLang="en-US" sz="2400" b="1" dirty="0">
                <a:solidFill>
                  <a:schemeClr val="accent6">
                    <a:lumMod val="60000"/>
                    <a:lumOff val="40000"/>
                  </a:schemeClr>
                </a:solidFill>
              </a:rPr>
              <a:t>Tip #</a:t>
            </a:r>
            <a:r>
              <a:rPr lang="en-US" altLang="en-US" sz="2400" b="1" dirty="0" smtClean="0">
                <a:solidFill>
                  <a:schemeClr val="accent6">
                    <a:lumMod val="60000"/>
                    <a:lumOff val="40000"/>
                  </a:schemeClr>
                </a:solidFill>
              </a:rPr>
              <a:t>13</a:t>
            </a:r>
            <a:r>
              <a:rPr lang="en-US" altLang="en-US" sz="2400" dirty="0" smtClean="0"/>
              <a:t>: </a:t>
            </a:r>
            <a:r>
              <a:rPr lang="en-US" altLang="en-US" sz="2400" dirty="0"/>
              <a:t>Be </a:t>
            </a:r>
            <a:r>
              <a:rPr lang="en-US" altLang="en-US" sz="2400" dirty="0" smtClean="0"/>
              <a:t>Calm, Try to </a:t>
            </a:r>
            <a:r>
              <a:rPr lang="en-US" altLang="en-US" sz="2400" i="1" dirty="0" smtClean="0"/>
              <a:t>stay</a:t>
            </a:r>
            <a:r>
              <a:rPr lang="en-US" altLang="en-US" sz="2400" dirty="0" smtClean="0"/>
              <a:t> calm</a:t>
            </a:r>
            <a:br>
              <a:rPr lang="en-US" altLang="en-US" sz="2400" dirty="0" smtClean="0"/>
            </a:br>
            <a:endParaRPr lang="en-US" altLang="en-US" sz="2400" dirty="0" smtClean="0"/>
          </a:p>
          <a:p>
            <a:pPr eaLnBrk="1" hangingPunct="1">
              <a:lnSpc>
                <a:spcPct val="80000"/>
              </a:lnSpc>
              <a:spcBef>
                <a:spcPct val="35000"/>
              </a:spcBef>
            </a:pPr>
            <a:r>
              <a:rPr lang="en-US" altLang="en-US" sz="2400" b="1" dirty="0">
                <a:solidFill>
                  <a:schemeClr val="accent6">
                    <a:lumMod val="60000"/>
                    <a:lumOff val="40000"/>
                  </a:schemeClr>
                </a:solidFill>
              </a:rPr>
              <a:t>Tip #</a:t>
            </a:r>
            <a:r>
              <a:rPr lang="en-US" altLang="en-US" sz="2400" b="1" dirty="0" smtClean="0">
                <a:solidFill>
                  <a:schemeClr val="accent6">
                    <a:lumMod val="60000"/>
                    <a:lumOff val="40000"/>
                  </a:schemeClr>
                </a:solidFill>
              </a:rPr>
              <a:t>14</a:t>
            </a:r>
            <a:r>
              <a:rPr lang="en-US" altLang="en-US" sz="2400" dirty="0" smtClean="0"/>
              <a:t>: </a:t>
            </a:r>
            <a:r>
              <a:rPr lang="en-US" altLang="en-US" sz="2400" dirty="0"/>
              <a:t>Come </a:t>
            </a:r>
            <a:r>
              <a:rPr lang="en-US" altLang="en-US" sz="2400" dirty="0" smtClean="0"/>
              <a:t>well rested; don’t pull an</a:t>
            </a:r>
            <a:br>
              <a:rPr lang="en-US" altLang="en-US" sz="2400" dirty="0" smtClean="0"/>
            </a:br>
            <a:r>
              <a:rPr lang="en-US" altLang="en-US" sz="2400" dirty="0" smtClean="0"/>
              <a:t> “all-nighter” the night before the exam</a:t>
            </a:r>
            <a:br>
              <a:rPr lang="en-US" altLang="en-US" sz="2400" dirty="0" smtClean="0"/>
            </a:br>
            <a:endParaRPr lang="en-US" altLang="en-US" sz="2400" dirty="0" smtClean="0"/>
          </a:p>
          <a:p>
            <a:pPr eaLnBrk="1" hangingPunct="1">
              <a:lnSpc>
                <a:spcPct val="80000"/>
              </a:lnSpc>
              <a:spcBef>
                <a:spcPct val="35000"/>
              </a:spcBef>
            </a:pPr>
            <a:r>
              <a:rPr lang="en-US" altLang="en-US" sz="2400" b="1" dirty="0">
                <a:solidFill>
                  <a:schemeClr val="accent6">
                    <a:lumMod val="60000"/>
                    <a:lumOff val="40000"/>
                  </a:schemeClr>
                </a:solidFill>
              </a:rPr>
              <a:t>Tip #</a:t>
            </a:r>
            <a:r>
              <a:rPr lang="en-US" altLang="en-US" sz="2400" b="1" dirty="0" smtClean="0">
                <a:solidFill>
                  <a:schemeClr val="accent6">
                    <a:lumMod val="60000"/>
                    <a:lumOff val="40000"/>
                  </a:schemeClr>
                </a:solidFill>
              </a:rPr>
              <a:t>15</a:t>
            </a:r>
            <a:r>
              <a:rPr lang="en-US" altLang="en-US" sz="2400" dirty="0" smtClean="0"/>
              <a:t>: </a:t>
            </a:r>
            <a:r>
              <a:rPr lang="en-US" altLang="en-US" sz="2400" dirty="0"/>
              <a:t>As </a:t>
            </a:r>
            <a:r>
              <a:rPr lang="en-US" altLang="en-US" sz="2400" dirty="0" smtClean="0"/>
              <a:t>you answer a question, in general, go with your first impression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additive="base">
                                        <p:cTn id="1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 calcmode="lin" valueType="num">
                                      <p:cBhvr additive="base">
                                        <p:cTn id="37"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228600"/>
            <a:ext cx="8229600" cy="1828800"/>
          </a:xfrm>
        </p:spPr>
        <p:txBody>
          <a:bodyPr/>
          <a:lstStyle/>
          <a:p>
            <a:pPr eaLnBrk="1" hangingPunct="1"/>
            <a:r>
              <a:rPr lang="en-US" altLang="en-US" sz="3600" smtClean="0"/>
              <a:t>Totally Obvious </a:t>
            </a:r>
            <a:br>
              <a:rPr lang="en-US" altLang="en-US" sz="3600" smtClean="0"/>
            </a:br>
            <a:r>
              <a:rPr lang="en-US" altLang="en-US" sz="3600" smtClean="0"/>
              <a:t>Test-Taking Suggestions, </a:t>
            </a:r>
            <a:br>
              <a:rPr lang="en-US" altLang="en-US" sz="3600" smtClean="0"/>
            </a:br>
            <a:r>
              <a:rPr lang="en-US" altLang="en-US" sz="3600" smtClean="0"/>
              <a:t>Part 2</a:t>
            </a:r>
          </a:p>
        </p:txBody>
      </p:sp>
      <p:sp>
        <p:nvSpPr>
          <p:cNvPr id="16387" name="Rectangle 3"/>
          <p:cNvSpPr>
            <a:spLocks noGrp="1" noChangeArrowheads="1"/>
          </p:cNvSpPr>
          <p:nvPr>
            <p:ph type="body" idx="1"/>
          </p:nvPr>
        </p:nvSpPr>
        <p:spPr>
          <a:xfrm>
            <a:off x="1828800" y="2514600"/>
            <a:ext cx="7086600" cy="3581400"/>
          </a:xfrm>
        </p:spPr>
        <p:txBody>
          <a:bodyPr/>
          <a:lstStyle/>
          <a:p>
            <a:pPr eaLnBrk="1" hangingPunct="1">
              <a:lnSpc>
                <a:spcPct val="80000"/>
              </a:lnSpc>
              <a:spcBef>
                <a:spcPct val="35000"/>
              </a:spcBef>
            </a:pPr>
            <a:r>
              <a:rPr lang="en-US" altLang="en-US" sz="2400" b="1" dirty="0">
                <a:solidFill>
                  <a:schemeClr val="accent6">
                    <a:lumMod val="60000"/>
                    <a:lumOff val="40000"/>
                  </a:schemeClr>
                </a:solidFill>
              </a:rPr>
              <a:t>Tip #</a:t>
            </a:r>
            <a:r>
              <a:rPr lang="en-US" altLang="en-US" sz="2400" b="1" dirty="0" smtClean="0">
                <a:solidFill>
                  <a:schemeClr val="accent6">
                    <a:lumMod val="60000"/>
                    <a:lumOff val="40000"/>
                  </a:schemeClr>
                </a:solidFill>
              </a:rPr>
              <a:t>16</a:t>
            </a:r>
            <a:r>
              <a:rPr lang="en-US" altLang="en-US" sz="2400" b="1" dirty="0" smtClean="0"/>
              <a:t>: </a:t>
            </a:r>
            <a:r>
              <a:rPr lang="en-US" altLang="en-US" sz="2400" dirty="0" smtClean="0"/>
              <a:t>Read the question </a:t>
            </a:r>
            <a:r>
              <a:rPr lang="en-US" altLang="en-US" sz="2400" i="1" dirty="0" smtClean="0"/>
              <a:t>very carefully</a:t>
            </a:r>
            <a:r>
              <a:rPr lang="en-US" altLang="en-US" sz="2400" dirty="0" smtClean="0"/>
              <a:t>, and answer the specific question. Don’t rush!</a:t>
            </a:r>
            <a:br>
              <a:rPr lang="en-US" altLang="en-US" sz="2400" dirty="0" smtClean="0"/>
            </a:br>
            <a:endParaRPr lang="en-US" altLang="en-US" sz="2400" dirty="0" smtClean="0"/>
          </a:p>
          <a:p>
            <a:pPr eaLnBrk="1" hangingPunct="1">
              <a:lnSpc>
                <a:spcPct val="80000"/>
              </a:lnSpc>
              <a:spcBef>
                <a:spcPct val="35000"/>
              </a:spcBef>
            </a:pPr>
            <a:r>
              <a:rPr lang="en-US" altLang="en-US" sz="2400" b="1" dirty="0">
                <a:solidFill>
                  <a:schemeClr val="accent6">
                    <a:lumMod val="60000"/>
                    <a:lumOff val="40000"/>
                  </a:schemeClr>
                </a:solidFill>
              </a:rPr>
              <a:t>Tip #</a:t>
            </a:r>
            <a:r>
              <a:rPr lang="en-US" altLang="en-US" sz="2400" b="1" dirty="0" smtClean="0">
                <a:solidFill>
                  <a:schemeClr val="accent6">
                    <a:lumMod val="60000"/>
                    <a:lumOff val="40000"/>
                  </a:schemeClr>
                </a:solidFill>
              </a:rPr>
              <a:t>17</a:t>
            </a:r>
            <a:r>
              <a:rPr lang="en-US" altLang="en-US" sz="2400" b="1" dirty="0" smtClean="0"/>
              <a:t>: </a:t>
            </a:r>
            <a:r>
              <a:rPr lang="en-US" altLang="en-US" sz="2400" dirty="0" smtClean="0"/>
              <a:t>When permitted to return to previous questions, leverage previous questions to answer future questions.</a:t>
            </a:r>
            <a:br>
              <a:rPr lang="en-US" altLang="en-US" sz="2400" dirty="0" smtClean="0"/>
            </a:br>
            <a:endParaRPr lang="en-US" altLang="en-US" sz="2400" dirty="0" smtClean="0"/>
          </a:p>
          <a:p>
            <a:pPr eaLnBrk="1" hangingPunct="1">
              <a:lnSpc>
                <a:spcPct val="80000"/>
              </a:lnSpc>
              <a:spcBef>
                <a:spcPct val="35000"/>
              </a:spcBef>
            </a:pPr>
            <a:r>
              <a:rPr lang="en-US" altLang="en-US" sz="2400" b="1" dirty="0">
                <a:solidFill>
                  <a:schemeClr val="accent6">
                    <a:lumMod val="60000"/>
                    <a:lumOff val="40000"/>
                  </a:schemeClr>
                </a:solidFill>
              </a:rPr>
              <a:t>Tip #</a:t>
            </a:r>
            <a:r>
              <a:rPr lang="en-US" altLang="en-US" sz="2400" b="1" dirty="0" smtClean="0">
                <a:solidFill>
                  <a:schemeClr val="accent6">
                    <a:lumMod val="60000"/>
                    <a:lumOff val="40000"/>
                  </a:schemeClr>
                </a:solidFill>
              </a:rPr>
              <a:t>18</a:t>
            </a:r>
            <a:r>
              <a:rPr lang="en-US" altLang="en-US" sz="2400" b="1" dirty="0" smtClean="0"/>
              <a:t>: </a:t>
            </a:r>
            <a:r>
              <a:rPr lang="en-US" altLang="en-US" sz="2400" dirty="0" smtClean="0"/>
              <a:t>When you have &gt;1 test to take for a certification track consider taking the easiest exam first to build your confidence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Some Tests Allow Feedback</a:t>
            </a:r>
          </a:p>
        </p:txBody>
      </p:sp>
      <p:sp>
        <p:nvSpPr>
          <p:cNvPr id="11267" name="Rectangle 3"/>
          <p:cNvSpPr>
            <a:spLocks noGrp="1" noChangeArrowheads="1"/>
          </p:cNvSpPr>
          <p:nvPr>
            <p:ph type="body" idx="1"/>
          </p:nvPr>
        </p:nvSpPr>
        <p:spPr>
          <a:xfrm>
            <a:off x="1828800" y="1600200"/>
            <a:ext cx="7086600" cy="4495800"/>
          </a:xfrm>
        </p:spPr>
        <p:txBody>
          <a:bodyPr/>
          <a:lstStyle/>
          <a:p>
            <a:pPr eaLnBrk="1" hangingPunct="1">
              <a:lnSpc>
                <a:spcPct val="90000"/>
              </a:lnSpc>
            </a:pPr>
            <a:r>
              <a:rPr lang="en-US" altLang="en-US" sz="2800" dirty="0" smtClean="0"/>
              <a:t>Mark questions for review and/or comment during the exam</a:t>
            </a:r>
            <a:br>
              <a:rPr lang="en-US" altLang="en-US" sz="2800" dirty="0" smtClean="0"/>
            </a:br>
            <a:endParaRPr lang="en-US" altLang="en-US" sz="2800" dirty="0" smtClean="0"/>
          </a:p>
          <a:p>
            <a:pPr eaLnBrk="1" hangingPunct="1">
              <a:lnSpc>
                <a:spcPct val="90000"/>
              </a:lnSpc>
            </a:pPr>
            <a:r>
              <a:rPr lang="en-US" altLang="en-US" sz="2800" dirty="0" smtClean="0"/>
              <a:t>Provide feedback (comments) on marked questions at the end of the exam</a:t>
            </a:r>
            <a:br>
              <a:rPr lang="en-US" altLang="en-US" sz="2800" dirty="0" smtClean="0"/>
            </a:br>
            <a:endParaRPr lang="en-US" altLang="en-US" sz="2800" dirty="0" smtClean="0"/>
          </a:p>
          <a:p>
            <a:pPr eaLnBrk="1" hangingPunct="1">
              <a:lnSpc>
                <a:spcPct val="90000"/>
              </a:lnSpc>
            </a:pPr>
            <a:r>
              <a:rPr lang="en-US" altLang="en-US" sz="2800" dirty="0" smtClean="0"/>
              <a:t>For example:</a:t>
            </a:r>
          </a:p>
          <a:p>
            <a:pPr lvl="1" eaLnBrk="1" hangingPunct="1">
              <a:lnSpc>
                <a:spcPct val="90000"/>
              </a:lnSpc>
            </a:pPr>
            <a:r>
              <a:rPr lang="en-US" altLang="en-US" sz="2400" dirty="0" smtClean="0"/>
              <a:t>Some test questions are incomplete</a:t>
            </a:r>
          </a:p>
          <a:p>
            <a:pPr lvl="1" eaLnBrk="1" hangingPunct="1">
              <a:lnSpc>
                <a:spcPct val="90000"/>
              </a:lnSpc>
            </a:pPr>
            <a:r>
              <a:rPr lang="en-US" altLang="en-US" sz="2400" dirty="0" smtClean="0"/>
              <a:t>Some test questions are have no correct answers</a:t>
            </a:r>
          </a:p>
          <a:p>
            <a:pPr lvl="2" eaLnBrk="1" hangingPunct="1">
              <a:lnSpc>
                <a:spcPct val="90000"/>
              </a:lnSpc>
            </a:pPr>
            <a:r>
              <a:rPr lang="en-US" altLang="en-US" sz="2000" dirty="0" smtClean="0"/>
              <a:t>“Trial” test questions</a:t>
            </a:r>
          </a:p>
        </p:txBody>
      </p:sp>
      <p:pic>
        <p:nvPicPr>
          <p:cNvPr id="5120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524000"/>
            <a:ext cx="5349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11267">
                                            <p:txEl>
                                              <p:pRg st="0" end="0"/>
                                            </p:txEl>
                                          </p:spTgt>
                                        </p:tgtEl>
                                        <p:attrNameLst>
                                          <p:attrName>style.color</p:attrName>
                                        </p:attrNameLst>
                                      </p:cBhvr>
                                      <p:to>
                                        <a:schemeClr val="bg1"/>
                                      </p:to>
                                    </p:animClr>
                                    <p:animClr clrSpc="rgb" dir="cw">
                                      <p:cBhvr>
                                        <p:cTn id="7" dur="250" autoRev="1" fill="remove"/>
                                        <p:tgtEl>
                                          <p:spTgt spid="11267">
                                            <p:txEl>
                                              <p:pRg st="0" end="0"/>
                                            </p:txEl>
                                          </p:spTgt>
                                        </p:tgtEl>
                                        <p:attrNameLst>
                                          <p:attrName>fillcolor</p:attrName>
                                        </p:attrNameLst>
                                      </p:cBhvr>
                                      <p:to>
                                        <a:schemeClr val="bg1"/>
                                      </p:to>
                                    </p:animClr>
                                    <p:set>
                                      <p:cBhvr>
                                        <p:cTn id="8" dur="250" autoRev="1" fill="remove"/>
                                        <p:tgtEl>
                                          <p:spTgt spid="11267">
                                            <p:txEl>
                                              <p:pRg st="0" end="0"/>
                                            </p:txEl>
                                          </p:spTgt>
                                        </p:tgtEl>
                                        <p:attrNameLst>
                                          <p:attrName>fill.type</p:attrName>
                                        </p:attrNameLst>
                                      </p:cBhvr>
                                      <p:to>
                                        <p:strVal val="solid"/>
                                      </p:to>
                                    </p:set>
                                    <p:set>
                                      <p:cBhvr>
                                        <p:cTn id="9" dur="250" autoRev="1" fill="remove"/>
                                        <p:tgtEl>
                                          <p:spTgt spid="11267">
                                            <p:txEl>
                                              <p:pRg st="0" end="0"/>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11267">
                                            <p:txEl>
                                              <p:pRg st="1" end="1"/>
                                            </p:txEl>
                                          </p:spTgt>
                                        </p:tgtEl>
                                        <p:attrNameLst>
                                          <p:attrName>style.color</p:attrName>
                                        </p:attrNameLst>
                                      </p:cBhvr>
                                      <p:to>
                                        <a:schemeClr val="bg1"/>
                                      </p:to>
                                    </p:animClr>
                                    <p:animClr clrSpc="rgb" dir="cw">
                                      <p:cBhvr>
                                        <p:cTn id="14" dur="250" autoRev="1" fill="remove"/>
                                        <p:tgtEl>
                                          <p:spTgt spid="11267">
                                            <p:txEl>
                                              <p:pRg st="1" end="1"/>
                                            </p:txEl>
                                          </p:spTgt>
                                        </p:tgtEl>
                                        <p:attrNameLst>
                                          <p:attrName>fillcolor</p:attrName>
                                        </p:attrNameLst>
                                      </p:cBhvr>
                                      <p:to>
                                        <a:schemeClr val="bg1"/>
                                      </p:to>
                                    </p:animClr>
                                    <p:set>
                                      <p:cBhvr>
                                        <p:cTn id="15" dur="250" autoRev="1" fill="remove"/>
                                        <p:tgtEl>
                                          <p:spTgt spid="11267">
                                            <p:txEl>
                                              <p:pRg st="1" end="1"/>
                                            </p:txEl>
                                          </p:spTgt>
                                        </p:tgtEl>
                                        <p:attrNameLst>
                                          <p:attrName>fill.type</p:attrName>
                                        </p:attrNameLst>
                                      </p:cBhvr>
                                      <p:to>
                                        <p:strVal val="solid"/>
                                      </p:to>
                                    </p:set>
                                    <p:set>
                                      <p:cBhvr>
                                        <p:cTn id="16" dur="250" autoRev="1" fill="remove"/>
                                        <p:tgtEl>
                                          <p:spTgt spid="11267">
                                            <p:txEl>
                                              <p:pRg st="1" end="1"/>
                                            </p:txEl>
                                          </p:spTgt>
                                        </p:tgtEl>
                                        <p:attrNameLst>
                                          <p:attrName>fill.on</p:attrName>
                                        </p:attrNameLst>
                                      </p:cBhvr>
                                      <p:to>
                                        <p:strVal val="tru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11267">
                                            <p:txEl>
                                              <p:pRg st="2" end="2"/>
                                            </p:txEl>
                                          </p:spTgt>
                                        </p:tgtEl>
                                        <p:attrNameLst>
                                          <p:attrName>style.color</p:attrName>
                                        </p:attrNameLst>
                                      </p:cBhvr>
                                      <p:to>
                                        <a:schemeClr val="bg1"/>
                                      </p:to>
                                    </p:animClr>
                                    <p:animClr clrSpc="rgb" dir="cw">
                                      <p:cBhvr>
                                        <p:cTn id="21" dur="250" autoRev="1" fill="remove"/>
                                        <p:tgtEl>
                                          <p:spTgt spid="11267">
                                            <p:txEl>
                                              <p:pRg st="2" end="2"/>
                                            </p:txEl>
                                          </p:spTgt>
                                        </p:tgtEl>
                                        <p:attrNameLst>
                                          <p:attrName>fillcolor</p:attrName>
                                        </p:attrNameLst>
                                      </p:cBhvr>
                                      <p:to>
                                        <a:schemeClr val="bg1"/>
                                      </p:to>
                                    </p:animClr>
                                    <p:set>
                                      <p:cBhvr>
                                        <p:cTn id="22" dur="250" autoRev="1" fill="remove"/>
                                        <p:tgtEl>
                                          <p:spTgt spid="11267">
                                            <p:txEl>
                                              <p:pRg st="2" end="2"/>
                                            </p:txEl>
                                          </p:spTgt>
                                        </p:tgtEl>
                                        <p:attrNameLst>
                                          <p:attrName>fill.type</p:attrName>
                                        </p:attrNameLst>
                                      </p:cBhvr>
                                      <p:to>
                                        <p:strVal val="solid"/>
                                      </p:to>
                                    </p:set>
                                    <p:set>
                                      <p:cBhvr>
                                        <p:cTn id="23" dur="250" autoRev="1" fill="remove"/>
                                        <p:tgtEl>
                                          <p:spTgt spid="11267">
                                            <p:txEl>
                                              <p:pRg st="2" end="2"/>
                                            </p:txEl>
                                          </p:spTgt>
                                        </p:tgtEl>
                                        <p:attrNameLst>
                                          <p:attrName>fill.on</p:attrName>
                                        </p:attrNameLst>
                                      </p:cBhvr>
                                      <p:to>
                                        <p:strVal val="true"/>
                                      </p:to>
                                    </p:set>
                                  </p:childTnLst>
                                </p:cTn>
                              </p:par>
                              <p:par>
                                <p:cTn id="24" presetID="27" presetClass="emph" presetSubtype="0" fill="remove" nodeType="withEffect">
                                  <p:stCondLst>
                                    <p:cond delay="0"/>
                                  </p:stCondLst>
                                  <p:childTnLst>
                                    <p:animClr clrSpc="rgb" dir="cw">
                                      <p:cBhvr override="childStyle">
                                        <p:cTn id="25" dur="250" autoRev="1" fill="remove"/>
                                        <p:tgtEl>
                                          <p:spTgt spid="11267">
                                            <p:txEl>
                                              <p:pRg st="3" end="3"/>
                                            </p:txEl>
                                          </p:spTgt>
                                        </p:tgtEl>
                                        <p:attrNameLst>
                                          <p:attrName>style.color</p:attrName>
                                        </p:attrNameLst>
                                      </p:cBhvr>
                                      <p:to>
                                        <a:schemeClr val="bg1"/>
                                      </p:to>
                                    </p:animClr>
                                    <p:animClr clrSpc="rgb" dir="cw">
                                      <p:cBhvr>
                                        <p:cTn id="26" dur="250" autoRev="1" fill="remove"/>
                                        <p:tgtEl>
                                          <p:spTgt spid="11267">
                                            <p:txEl>
                                              <p:pRg st="3" end="3"/>
                                            </p:txEl>
                                          </p:spTgt>
                                        </p:tgtEl>
                                        <p:attrNameLst>
                                          <p:attrName>fillcolor</p:attrName>
                                        </p:attrNameLst>
                                      </p:cBhvr>
                                      <p:to>
                                        <a:schemeClr val="bg1"/>
                                      </p:to>
                                    </p:animClr>
                                    <p:set>
                                      <p:cBhvr>
                                        <p:cTn id="27" dur="250" autoRev="1" fill="remove"/>
                                        <p:tgtEl>
                                          <p:spTgt spid="11267">
                                            <p:txEl>
                                              <p:pRg st="3" end="3"/>
                                            </p:txEl>
                                          </p:spTgt>
                                        </p:tgtEl>
                                        <p:attrNameLst>
                                          <p:attrName>fill.type</p:attrName>
                                        </p:attrNameLst>
                                      </p:cBhvr>
                                      <p:to>
                                        <p:strVal val="solid"/>
                                      </p:to>
                                    </p:set>
                                    <p:set>
                                      <p:cBhvr>
                                        <p:cTn id="28" dur="250" autoRev="1" fill="remove"/>
                                        <p:tgtEl>
                                          <p:spTgt spid="11267">
                                            <p:txEl>
                                              <p:pRg st="3" end="3"/>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7" presetClass="emph" presetSubtype="0" fill="remove" nodeType="clickEffect">
                                  <p:stCondLst>
                                    <p:cond delay="0"/>
                                  </p:stCondLst>
                                  <p:childTnLst>
                                    <p:animClr clrSpc="rgb" dir="cw">
                                      <p:cBhvr override="childStyle">
                                        <p:cTn id="32" dur="250" autoRev="1" fill="remove"/>
                                        <p:tgtEl>
                                          <p:spTgt spid="11267">
                                            <p:txEl>
                                              <p:pRg st="4" end="4"/>
                                            </p:txEl>
                                          </p:spTgt>
                                        </p:tgtEl>
                                        <p:attrNameLst>
                                          <p:attrName>style.color</p:attrName>
                                        </p:attrNameLst>
                                      </p:cBhvr>
                                      <p:to>
                                        <a:schemeClr val="bg1"/>
                                      </p:to>
                                    </p:animClr>
                                    <p:animClr clrSpc="rgb" dir="cw">
                                      <p:cBhvr>
                                        <p:cTn id="33" dur="250" autoRev="1" fill="remove"/>
                                        <p:tgtEl>
                                          <p:spTgt spid="11267">
                                            <p:txEl>
                                              <p:pRg st="4" end="4"/>
                                            </p:txEl>
                                          </p:spTgt>
                                        </p:tgtEl>
                                        <p:attrNameLst>
                                          <p:attrName>fillcolor</p:attrName>
                                        </p:attrNameLst>
                                      </p:cBhvr>
                                      <p:to>
                                        <a:schemeClr val="bg1"/>
                                      </p:to>
                                    </p:animClr>
                                    <p:set>
                                      <p:cBhvr>
                                        <p:cTn id="34" dur="250" autoRev="1" fill="remove"/>
                                        <p:tgtEl>
                                          <p:spTgt spid="11267">
                                            <p:txEl>
                                              <p:pRg st="4" end="4"/>
                                            </p:txEl>
                                          </p:spTgt>
                                        </p:tgtEl>
                                        <p:attrNameLst>
                                          <p:attrName>fill.type</p:attrName>
                                        </p:attrNameLst>
                                      </p:cBhvr>
                                      <p:to>
                                        <p:strVal val="solid"/>
                                      </p:to>
                                    </p:set>
                                    <p:set>
                                      <p:cBhvr>
                                        <p:cTn id="35" dur="250" autoRev="1" fill="remove"/>
                                        <p:tgtEl>
                                          <p:spTgt spid="11267">
                                            <p:txEl>
                                              <p:pRg st="4" end="4"/>
                                            </p:txEl>
                                          </p:spTgt>
                                        </p:tgtEl>
                                        <p:attrNameLst>
                                          <p:attrName>fill.on</p:attrName>
                                        </p:attrNameLst>
                                      </p:cBhvr>
                                      <p:to>
                                        <p:strVal val="true"/>
                                      </p:to>
                                    </p:set>
                                  </p:childTnLst>
                                </p:cTn>
                              </p:par>
                              <p:par>
                                <p:cTn id="36" presetID="27" presetClass="emph" presetSubtype="0" fill="remove" nodeType="withEffect">
                                  <p:stCondLst>
                                    <p:cond delay="0"/>
                                  </p:stCondLst>
                                  <p:childTnLst>
                                    <p:animClr clrSpc="rgb" dir="cw">
                                      <p:cBhvr override="childStyle">
                                        <p:cTn id="37" dur="250" autoRev="1" fill="remove"/>
                                        <p:tgtEl>
                                          <p:spTgt spid="11267">
                                            <p:txEl>
                                              <p:pRg st="5" end="5"/>
                                            </p:txEl>
                                          </p:spTgt>
                                        </p:tgtEl>
                                        <p:attrNameLst>
                                          <p:attrName>style.color</p:attrName>
                                        </p:attrNameLst>
                                      </p:cBhvr>
                                      <p:to>
                                        <a:schemeClr val="bg1"/>
                                      </p:to>
                                    </p:animClr>
                                    <p:animClr clrSpc="rgb" dir="cw">
                                      <p:cBhvr>
                                        <p:cTn id="38" dur="250" autoRev="1" fill="remove"/>
                                        <p:tgtEl>
                                          <p:spTgt spid="11267">
                                            <p:txEl>
                                              <p:pRg st="5" end="5"/>
                                            </p:txEl>
                                          </p:spTgt>
                                        </p:tgtEl>
                                        <p:attrNameLst>
                                          <p:attrName>fillcolor</p:attrName>
                                        </p:attrNameLst>
                                      </p:cBhvr>
                                      <p:to>
                                        <a:schemeClr val="bg1"/>
                                      </p:to>
                                    </p:animClr>
                                    <p:set>
                                      <p:cBhvr>
                                        <p:cTn id="39" dur="250" autoRev="1" fill="remove"/>
                                        <p:tgtEl>
                                          <p:spTgt spid="11267">
                                            <p:txEl>
                                              <p:pRg st="5" end="5"/>
                                            </p:txEl>
                                          </p:spTgt>
                                        </p:tgtEl>
                                        <p:attrNameLst>
                                          <p:attrName>fill.type</p:attrName>
                                        </p:attrNameLst>
                                      </p:cBhvr>
                                      <p:to>
                                        <p:strVal val="solid"/>
                                      </p:to>
                                    </p:set>
                                    <p:set>
                                      <p:cBhvr>
                                        <p:cTn id="40" dur="250" autoRev="1" fill="remove"/>
                                        <p:tgtEl>
                                          <p:spTgt spid="11267">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Testing Trends</a:t>
            </a:r>
          </a:p>
        </p:txBody>
      </p:sp>
      <p:sp>
        <p:nvSpPr>
          <p:cNvPr id="52227" name="Content Placeholder 2"/>
          <p:cNvSpPr>
            <a:spLocks noGrp="1"/>
          </p:cNvSpPr>
          <p:nvPr>
            <p:ph idx="1"/>
          </p:nvPr>
        </p:nvSpPr>
        <p:spPr>
          <a:xfrm>
            <a:off x="1828800" y="2971800"/>
            <a:ext cx="7086600" cy="3124200"/>
          </a:xfrm>
        </p:spPr>
        <p:txBody>
          <a:bodyPr/>
          <a:lstStyle/>
          <a:p>
            <a:r>
              <a:rPr lang="en-US" altLang="en-US" dirty="0" smtClean="0"/>
              <a:t>Much harder exams</a:t>
            </a:r>
          </a:p>
          <a:p>
            <a:r>
              <a:rPr lang="en-US" altLang="en-US" dirty="0" smtClean="0"/>
              <a:t>More clever exam questions</a:t>
            </a:r>
          </a:p>
          <a:p>
            <a:r>
              <a:rPr lang="en-US" altLang="en-US" dirty="0" smtClean="0"/>
              <a:t>Broader test question formats</a:t>
            </a:r>
          </a:p>
          <a:p>
            <a:r>
              <a:rPr lang="en-US" altLang="en-US" dirty="0" smtClean="0"/>
              <a:t>Test questions diverge greater  from the related course material</a:t>
            </a:r>
          </a:p>
        </p:txBody>
      </p:sp>
      <p:pic>
        <p:nvPicPr>
          <p:cNvPr id="2050" name="Picture 2" descr="http://yesgulf.com/wp-content/uploads/2015/03/economic-tre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9138" y="1096962"/>
            <a:ext cx="2499174" cy="1874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z="3600" smtClean="0"/>
              <a:t>Upon Completing Certification</a:t>
            </a:r>
            <a:br>
              <a:rPr lang="en-US" altLang="en-US" sz="3600" smtClean="0"/>
            </a:br>
            <a:r>
              <a:rPr lang="en-US" altLang="en-US" sz="1800" smtClean="0"/>
              <a:t>(What to Expect)</a:t>
            </a:r>
            <a:endParaRPr lang="en-US" altLang="en-US" sz="3600" smtClean="0"/>
          </a:p>
        </p:txBody>
      </p:sp>
      <p:sp>
        <p:nvSpPr>
          <p:cNvPr id="53251" name="Content Placeholder 2"/>
          <p:cNvSpPr>
            <a:spLocks noGrp="1"/>
          </p:cNvSpPr>
          <p:nvPr>
            <p:ph idx="1"/>
          </p:nvPr>
        </p:nvSpPr>
        <p:spPr>
          <a:xfrm>
            <a:off x="1828800" y="2514600"/>
            <a:ext cx="7086600" cy="3581400"/>
          </a:xfrm>
        </p:spPr>
        <p:txBody>
          <a:bodyPr/>
          <a:lstStyle/>
          <a:p>
            <a:r>
              <a:rPr lang="en-US" altLang="en-US" smtClean="0"/>
              <a:t>Expect email</a:t>
            </a:r>
          </a:p>
          <a:p>
            <a:endParaRPr lang="en-US" altLang="en-US" smtClean="0"/>
          </a:p>
          <a:p>
            <a:r>
              <a:rPr lang="en-US" altLang="en-US" smtClean="0"/>
              <a:t>Per the email above you may have to order your certificate rather than receive it automatically</a:t>
            </a:r>
          </a:p>
        </p:txBody>
      </p:sp>
      <p:pic>
        <p:nvPicPr>
          <p:cNvPr id="5325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181600"/>
            <a:ext cx="13906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Let’s Look at Some Sample Questions for 70-463</a:t>
            </a:r>
          </a:p>
        </p:txBody>
      </p:sp>
      <p:sp>
        <p:nvSpPr>
          <p:cNvPr id="54275" name="Content Placeholder 2"/>
          <p:cNvSpPr>
            <a:spLocks noGrp="1"/>
          </p:cNvSpPr>
          <p:nvPr>
            <p:ph idx="1"/>
          </p:nvPr>
        </p:nvSpPr>
        <p:spPr/>
        <p:txBody>
          <a:bodyPr/>
          <a:lstStyle/>
          <a:p>
            <a:endParaRPr lang="en-US" altLang="en-US" smtClean="0"/>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152400"/>
            <a:ext cx="8229600" cy="1143000"/>
          </a:xfrm>
        </p:spPr>
        <p:txBody>
          <a:bodyPr/>
          <a:lstStyle/>
          <a:p>
            <a:pPr eaLnBrk="1" hangingPunct="1">
              <a:spcBef>
                <a:spcPct val="50000"/>
              </a:spcBef>
            </a:pPr>
            <a:r>
              <a:rPr lang="en-US" altLang="en-US" sz="9600" dirty="0" smtClean="0">
                <a:solidFill>
                  <a:srgbClr val="FF0000"/>
                </a:solidFill>
              </a:rPr>
              <a:t>Go Get ‘</a:t>
            </a:r>
            <a:r>
              <a:rPr lang="en-US" altLang="en-US" sz="9600" dirty="0" err="1" smtClean="0">
                <a:solidFill>
                  <a:srgbClr val="FF0000"/>
                </a:solidFill>
              </a:rPr>
              <a:t>em</a:t>
            </a:r>
            <a:r>
              <a:rPr lang="en-US" altLang="en-US" sz="9600" dirty="0" smtClean="0">
                <a:solidFill>
                  <a:srgbClr val="FF0000"/>
                </a:solidFill>
              </a:rPr>
              <a:t>!</a:t>
            </a:r>
          </a:p>
        </p:txBody>
      </p:sp>
      <p:sp>
        <p:nvSpPr>
          <p:cNvPr id="56323" name="Rectangle 3"/>
          <p:cNvSpPr>
            <a:spLocks noGrp="1" noChangeArrowheads="1"/>
          </p:cNvSpPr>
          <p:nvPr>
            <p:ph type="body" idx="1"/>
          </p:nvPr>
        </p:nvSpPr>
        <p:spPr>
          <a:xfrm>
            <a:off x="1828800" y="3581400"/>
            <a:ext cx="7086600" cy="2514600"/>
          </a:xfrm>
        </p:spPr>
        <p:txBody>
          <a:bodyPr/>
          <a:lstStyle/>
          <a:p>
            <a:pPr eaLnBrk="1" hangingPunct="1"/>
            <a:r>
              <a:rPr lang="en-US" altLang="en-US" sz="2800" dirty="0" smtClean="0"/>
              <a:t>I dare you!</a:t>
            </a:r>
          </a:p>
          <a:p>
            <a:pPr eaLnBrk="1" hangingPunct="1"/>
            <a:r>
              <a:rPr lang="en-US" altLang="en-US" sz="2800" dirty="0" smtClean="0"/>
              <a:t>I love to hear about your successes </a:t>
            </a:r>
            <a:r>
              <a:rPr lang="en-US" altLang="en-US" sz="2800" i="1" dirty="0" smtClean="0"/>
              <a:t>and</a:t>
            </a:r>
            <a:r>
              <a:rPr lang="en-US" altLang="en-US" sz="2800" dirty="0" smtClean="0"/>
              <a:t> your missed attempts. </a:t>
            </a:r>
          </a:p>
          <a:p>
            <a:pPr eaLnBrk="1" hangingPunct="1"/>
            <a:r>
              <a:rPr lang="en-US" altLang="en-US" sz="2800" dirty="0" smtClean="0"/>
              <a:t>Let me know via </a:t>
            </a:r>
            <a:r>
              <a:rPr lang="en-US" altLang="en-US" sz="2800" dirty="0" smtClean="0">
                <a:hlinkClick r:id="rId2"/>
              </a:rPr>
              <a:t>email</a:t>
            </a:r>
            <a:r>
              <a:rPr lang="en-US" altLang="en-US" sz="2800" dirty="0" smtClean="0"/>
              <a:t> about your test experience!</a:t>
            </a:r>
          </a:p>
        </p:txBody>
      </p:sp>
      <p:pic>
        <p:nvPicPr>
          <p:cNvPr id="563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1447800"/>
            <a:ext cx="1143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randombar(horizontal)">
                                      <p:cBhvr>
                                        <p:cTn id="7" dur="500"/>
                                        <p:tgtEl>
                                          <p:spTgt spid="56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randombar(horizontal)">
                                      <p:cBhvr>
                                        <p:cTn id="12" dur="500"/>
                                        <p:tgtEl>
                                          <p:spTgt spid="56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randombar(horizontal)">
                                      <p:cBhvr>
                                        <p:cTn id="17" dur="500"/>
                                        <p:tgtEl>
                                          <p:spTgt spid="563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133600" y="228600"/>
            <a:ext cx="6781800" cy="1143000"/>
          </a:xfrm>
        </p:spPr>
        <p:txBody>
          <a:bodyPr/>
          <a:lstStyle/>
          <a:p>
            <a:r>
              <a:rPr lang="en-US" altLang="en-US" dirty="0" smtClean="0"/>
              <a:t>What is Certification?</a:t>
            </a:r>
          </a:p>
        </p:txBody>
      </p:sp>
      <p:sp>
        <p:nvSpPr>
          <p:cNvPr id="3" name="Content Placeholder 2"/>
          <p:cNvSpPr>
            <a:spLocks noGrp="1"/>
          </p:cNvSpPr>
          <p:nvPr>
            <p:ph idx="1"/>
          </p:nvPr>
        </p:nvSpPr>
        <p:spPr>
          <a:xfrm>
            <a:off x="2057400" y="1524000"/>
            <a:ext cx="6858000" cy="4572000"/>
          </a:xfrm>
        </p:spPr>
        <p:txBody>
          <a:bodyPr/>
          <a:lstStyle/>
          <a:p>
            <a:pPr>
              <a:defRPr/>
            </a:pPr>
            <a:r>
              <a:rPr lang="en-US" sz="2000" dirty="0"/>
              <a:t>Certification refers to the </a:t>
            </a:r>
            <a:r>
              <a:rPr lang="en-US" sz="2000" dirty="0">
                <a:solidFill>
                  <a:schemeClr val="accent2">
                    <a:lumMod val="60000"/>
                    <a:lumOff val="40000"/>
                  </a:schemeClr>
                </a:solidFill>
              </a:rPr>
              <a:t>confirmation of certain characteristics of an object, person, or organization</a:t>
            </a:r>
            <a:r>
              <a:rPr lang="en-US" sz="2000" dirty="0"/>
              <a:t>. This confirmation is often, but not always, provided by some form of external review, education, assessment, or audit. </a:t>
            </a:r>
            <a:endParaRPr lang="en-US" sz="2000" dirty="0" smtClean="0"/>
          </a:p>
          <a:p>
            <a:pPr>
              <a:defRPr/>
            </a:pPr>
            <a:endParaRPr lang="en-US" sz="2000" dirty="0" smtClean="0"/>
          </a:p>
          <a:p>
            <a:pPr>
              <a:defRPr/>
            </a:pPr>
            <a:r>
              <a:rPr lang="en-US" sz="2000" dirty="0" smtClean="0"/>
              <a:t>One of the most common types of certification in modern society is professional certification, where a person is certified as being able to competently complete a job or task, </a:t>
            </a:r>
            <a:r>
              <a:rPr lang="en-US" sz="2000" dirty="0" smtClean="0">
                <a:solidFill>
                  <a:schemeClr val="accent6">
                    <a:lumMod val="60000"/>
                    <a:lumOff val="40000"/>
                  </a:schemeClr>
                </a:solidFill>
              </a:rPr>
              <a:t>usually by the passing of an examination</a:t>
            </a:r>
            <a:r>
              <a:rPr lang="en-US" sz="2000" dirty="0" smtClean="0"/>
              <a:t>.</a:t>
            </a:r>
          </a:p>
          <a:p>
            <a:pPr>
              <a:defRPr/>
            </a:pPr>
            <a:endParaRPr lang="en-US" sz="2000" dirty="0"/>
          </a:p>
          <a:p>
            <a:pPr>
              <a:defRPr/>
            </a:pPr>
            <a:r>
              <a:rPr lang="en-US" sz="2000" dirty="0" smtClean="0">
                <a:solidFill>
                  <a:srgbClr val="FFC000"/>
                </a:solidFill>
              </a:rPr>
              <a:t>Passing one or more challenging, computer-administered exams</a:t>
            </a:r>
            <a:endParaRPr lang="en-US" sz="2000" dirty="0">
              <a:solidFill>
                <a:srgbClr val="FFC000"/>
              </a:solidFill>
            </a:endParaRPr>
          </a:p>
        </p:txBody>
      </p:sp>
      <p:sp>
        <p:nvSpPr>
          <p:cNvPr id="9220" name="TextBox 3"/>
          <p:cNvSpPr txBox="1">
            <a:spLocks noChangeArrowheads="1"/>
          </p:cNvSpPr>
          <p:nvPr/>
        </p:nvSpPr>
        <p:spPr bwMode="auto">
          <a:xfrm>
            <a:off x="3836988" y="6519863"/>
            <a:ext cx="14049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Ø"/>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ct val="20000"/>
              </a:spcBef>
              <a:buFont typeface="Wingdings" panose="05000000000000000000" pitchFamily="2" charset="2"/>
              <a:buChar char="Ø"/>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spcBef>
                <a:spcPct val="20000"/>
              </a:spcBef>
              <a:buFont typeface="Wingdings" panose="05000000000000000000" pitchFamily="2" charset="2"/>
              <a:buChar char="Ø"/>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spcBef>
                <a:spcPct val="20000"/>
              </a:spcBef>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spcBef>
                <a:spcPct val="20000"/>
              </a:spcBef>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spcBef>
                <a:spcPct val="20000"/>
              </a:spcBef>
              <a:spcAft>
                <a:spcPct val="0"/>
              </a:spcAft>
              <a:buFont typeface="Wingdings" panose="05000000000000000000" pitchFamily="2" charset="2"/>
              <a:buChar char="Ø"/>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spcBef>
                <a:spcPct val="0"/>
              </a:spcBef>
              <a:buFontTx/>
              <a:buNone/>
            </a:pPr>
            <a:r>
              <a:rPr lang="en-US" altLang="en-US" sz="1100"/>
              <a:t>Credit: </a:t>
            </a:r>
            <a:r>
              <a:rPr lang="en-US" altLang="en-US" sz="1100">
                <a:hlinkClick r:id="rId3"/>
              </a:rPr>
              <a:t>Wikipedia</a:t>
            </a:r>
            <a:endParaRPr lang="en-US" altLang="en-US" sz="110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76200"/>
            <a:ext cx="182880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28600"/>
            <a:ext cx="8229600" cy="730017"/>
          </a:xfrm>
        </p:spPr>
        <p:txBody>
          <a:bodyPr/>
          <a:lstStyle/>
          <a:p>
            <a:r>
              <a:rPr lang="en-US" altLang="en-US" dirty="0" smtClean="0">
                <a:hlinkClick r:id="rId3"/>
              </a:rPr>
              <a:t>Why Certify</a:t>
            </a:r>
            <a:r>
              <a:rPr lang="en-US" altLang="en-US" dirty="0" smtClean="0"/>
              <a:t>?</a:t>
            </a:r>
          </a:p>
        </p:txBody>
      </p:sp>
      <p:sp>
        <p:nvSpPr>
          <p:cNvPr id="3" name="Content Placeholder 2"/>
          <p:cNvSpPr>
            <a:spLocks noGrp="1"/>
          </p:cNvSpPr>
          <p:nvPr>
            <p:ph idx="1"/>
          </p:nvPr>
        </p:nvSpPr>
        <p:spPr>
          <a:xfrm>
            <a:off x="1676400" y="1143000"/>
            <a:ext cx="7086600" cy="4953000"/>
          </a:xfrm>
        </p:spPr>
        <p:txBody>
          <a:bodyPr/>
          <a:lstStyle/>
          <a:p>
            <a:r>
              <a:rPr lang="en-US" altLang="en-US" sz="2400" dirty="0" smtClean="0"/>
              <a:t>Verify skills </a:t>
            </a:r>
            <a:r>
              <a:rPr lang="en-US" altLang="en-US" sz="2400" dirty="0"/>
              <a:t>/ Confidence</a:t>
            </a:r>
          </a:p>
          <a:p>
            <a:r>
              <a:rPr lang="en-US" altLang="en-US" sz="2400" dirty="0" smtClean="0"/>
              <a:t>Prestige</a:t>
            </a:r>
          </a:p>
          <a:p>
            <a:pPr lvl="1"/>
            <a:r>
              <a:rPr lang="en-US" altLang="en-US" sz="2000" dirty="0" smtClean="0"/>
              <a:t>Not everyone can pass these exams</a:t>
            </a:r>
          </a:p>
          <a:p>
            <a:pPr lvl="1"/>
            <a:r>
              <a:rPr lang="en-US" altLang="en-US" sz="2000" dirty="0" smtClean="0"/>
              <a:t>Not everyone is a good test-taker</a:t>
            </a:r>
          </a:p>
          <a:p>
            <a:r>
              <a:rPr lang="en-US" altLang="en-US" sz="2400" dirty="0" smtClean="0"/>
              <a:t>Job opportunities</a:t>
            </a:r>
          </a:p>
          <a:p>
            <a:pPr lvl="1"/>
            <a:r>
              <a:rPr lang="en-US" altLang="en-US" sz="1400" dirty="0" smtClean="0"/>
              <a:t>“Those holding an MCSE in the US, earn 17% more, on average, than those not certified.”</a:t>
            </a:r>
            <a:endParaRPr lang="en-US" altLang="en-US" sz="2000" dirty="0" smtClean="0"/>
          </a:p>
          <a:p>
            <a:r>
              <a:rPr lang="en-US" altLang="en-US" sz="2400" dirty="0" smtClean="0"/>
              <a:t>Salary / Raise / Bonus / Promotion   $$$</a:t>
            </a:r>
          </a:p>
          <a:p>
            <a:r>
              <a:rPr lang="en-US" altLang="en-US" sz="2400" dirty="0" smtClean="0"/>
              <a:t>Recognition</a:t>
            </a:r>
          </a:p>
          <a:p>
            <a:r>
              <a:rPr lang="en-US" altLang="en-US" sz="2400" dirty="0" smtClean="0"/>
              <a:t>Learn the product much more thoroughly / find more solutions</a:t>
            </a:r>
          </a:p>
          <a:p>
            <a:r>
              <a:rPr lang="en-US" altLang="en-US" sz="2400" dirty="0" smtClean="0"/>
              <a:t>Challenge</a:t>
            </a:r>
          </a:p>
          <a:p>
            <a:r>
              <a:rPr lang="en-US" altLang="en-US" sz="2400" dirty="0" smtClean="0">
                <a:solidFill>
                  <a:srgbClr val="FF0000"/>
                </a:solidFill>
              </a:rPr>
              <a:t>Certification is not a “golden ticket”</a:t>
            </a:r>
          </a:p>
        </p:txBody>
      </p:sp>
      <p:grpSp>
        <p:nvGrpSpPr>
          <p:cNvPr id="10" name="Group 9"/>
          <p:cNvGrpSpPr/>
          <p:nvPr/>
        </p:nvGrpSpPr>
        <p:grpSpPr>
          <a:xfrm>
            <a:off x="7856501" y="5562600"/>
            <a:ext cx="1089025" cy="914400"/>
            <a:chOff x="7856501" y="5638800"/>
            <a:chExt cx="1089025" cy="914400"/>
          </a:xfrm>
        </p:grpSpPr>
        <p:pic>
          <p:nvPicPr>
            <p:cNvPr id="11" name="Picture 2" descr="http://aviatorfreedomalliance.com/wp-content/uploads/2017/08/Screen-Shot-2017-08-24-at-10.01.53-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6501" y="5823182"/>
              <a:ext cx="1089025" cy="54563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bwMode="auto">
            <a:xfrm flipH="1">
              <a:off x="8077200" y="5638800"/>
              <a:ext cx="609600" cy="914400"/>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600" dirty="0" smtClean="0"/>
              <a:t>Microsoft </a:t>
            </a:r>
            <a:r>
              <a:rPr lang="en-US" altLang="en-US" sz="3600" dirty="0" smtClean="0">
                <a:hlinkClick r:id="rId3"/>
              </a:rPr>
              <a:t>Certification Tracks</a:t>
            </a:r>
            <a:endParaRPr lang="en-US" altLang="en-US" sz="3600" dirty="0" smtClean="0"/>
          </a:p>
        </p:txBody>
      </p:sp>
      <p:sp>
        <p:nvSpPr>
          <p:cNvPr id="3" name="Content Placeholder 2"/>
          <p:cNvSpPr>
            <a:spLocks noGrp="1"/>
          </p:cNvSpPr>
          <p:nvPr>
            <p:ph idx="1"/>
          </p:nvPr>
        </p:nvSpPr>
        <p:spPr>
          <a:xfrm>
            <a:off x="1371600" y="1219200"/>
            <a:ext cx="7696200" cy="4572000"/>
          </a:xfrm>
        </p:spPr>
        <p:txBody>
          <a:bodyPr/>
          <a:lstStyle/>
          <a:p>
            <a:r>
              <a:rPr lang="en-US" altLang="en-US" sz="2400" dirty="0" smtClean="0">
                <a:solidFill>
                  <a:srgbClr val="FFC000"/>
                </a:solidFill>
              </a:rPr>
              <a:t>Microsoft Technology Associate (MTA)</a:t>
            </a:r>
          </a:p>
          <a:p>
            <a:pPr lvl="1"/>
            <a:r>
              <a:rPr lang="en-US" altLang="en-US" sz="1600" dirty="0"/>
              <a:t>“…an entry-level certification intended for people seeking knowledge of fundamental technology </a:t>
            </a:r>
            <a:r>
              <a:rPr lang="en-US" altLang="en-US" sz="1600" dirty="0" smtClean="0"/>
              <a:t>concepts”</a:t>
            </a:r>
          </a:p>
          <a:p>
            <a:pPr lvl="1"/>
            <a:r>
              <a:rPr lang="en-US" altLang="en-US" sz="1600" dirty="0"/>
              <a:t>“…addresses a wide spectrum of basic technical </a:t>
            </a:r>
            <a:r>
              <a:rPr lang="en-US" altLang="en-US" sz="1600" dirty="0" smtClean="0"/>
              <a:t>concepts”</a:t>
            </a:r>
            <a:br>
              <a:rPr lang="en-US" altLang="en-US" sz="1600" dirty="0" smtClean="0"/>
            </a:br>
            <a:endParaRPr lang="en-US" altLang="en-US" sz="1600" dirty="0" smtClean="0"/>
          </a:p>
          <a:p>
            <a:r>
              <a:rPr lang="en-US" altLang="en-US" sz="2400" dirty="0" smtClean="0">
                <a:solidFill>
                  <a:srgbClr val="FFC000"/>
                </a:solidFill>
              </a:rPr>
              <a:t>Microsoft Certified Solutions Associate (MCSA)</a:t>
            </a:r>
          </a:p>
          <a:p>
            <a:pPr lvl="1"/>
            <a:r>
              <a:rPr lang="en-US" altLang="en-US" sz="1600" dirty="0"/>
              <a:t>“…intended for people who seek entry-level jobs in an information technology environment. MCSA is a prerequisite for more advanced Microsoft </a:t>
            </a:r>
            <a:r>
              <a:rPr lang="en-US" altLang="en-US" sz="1600" dirty="0" smtClean="0"/>
              <a:t>certifications”</a:t>
            </a:r>
            <a:br>
              <a:rPr lang="en-US" altLang="en-US" sz="1600" dirty="0" smtClean="0"/>
            </a:br>
            <a:endParaRPr lang="en-US" altLang="en-US" sz="1600" dirty="0" smtClean="0"/>
          </a:p>
          <a:p>
            <a:r>
              <a:rPr lang="en-US" altLang="en-US" sz="2400" dirty="0" smtClean="0">
                <a:solidFill>
                  <a:srgbClr val="FFC000"/>
                </a:solidFill>
              </a:rPr>
              <a:t>Microsoft Certified Solutions Expert (MCSE)</a:t>
            </a:r>
          </a:p>
          <a:p>
            <a:pPr lvl="1"/>
            <a:r>
              <a:rPr lang="en-US" altLang="en-US" sz="1600" dirty="0" smtClean="0"/>
              <a:t>Requires a prescribed MCSA certification</a:t>
            </a:r>
          </a:p>
          <a:p>
            <a:pPr lvl="1"/>
            <a:r>
              <a:rPr lang="en-US" altLang="en-US" sz="1600" dirty="0" smtClean="0"/>
              <a:t>“…</a:t>
            </a:r>
            <a:r>
              <a:rPr lang="en-US" altLang="en-US" sz="1600" dirty="0"/>
              <a:t>intended for IT professionals seeking to demonstrate their ability to build innovative solutions across multiple technologies, both on-premises and in the </a:t>
            </a:r>
            <a:r>
              <a:rPr lang="en-US" altLang="en-US" sz="1600" dirty="0" smtClean="0"/>
              <a:t>cloud”</a:t>
            </a:r>
          </a:p>
        </p:txBody>
      </p:sp>
      <p:pic>
        <p:nvPicPr>
          <p:cNvPr id="2" name="Picture 1"/>
          <p:cNvPicPr>
            <a:picLocks noChangeAspect="1"/>
          </p:cNvPicPr>
          <p:nvPr/>
        </p:nvPicPr>
        <p:blipFill>
          <a:blip r:embed="rId4"/>
          <a:stretch>
            <a:fillRect/>
          </a:stretch>
        </p:blipFill>
        <p:spPr>
          <a:xfrm>
            <a:off x="152400" y="1107281"/>
            <a:ext cx="839266" cy="833438"/>
          </a:xfrm>
          <a:prstGeom prst="rect">
            <a:avLst/>
          </a:prstGeom>
        </p:spPr>
      </p:pic>
      <p:pic>
        <p:nvPicPr>
          <p:cNvPr id="4" name="Picture 3"/>
          <p:cNvPicPr>
            <a:picLocks noChangeAspect="1"/>
          </p:cNvPicPr>
          <p:nvPr/>
        </p:nvPicPr>
        <p:blipFill>
          <a:blip r:embed="rId5"/>
          <a:stretch>
            <a:fillRect/>
          </a:stretch>
        </p:blipFill>
        <p:spPr>
          <a:xfrm>
            <a:off x="152401" y="2092722"/>
            <a:ext cx="839266" cy="845054"/>
          </a:xfrm>
          <a:prstGeom prst="rect">
            <a:avLst/>
          </a:prstGeom>
        </p:spPr>
      </p:pic>
      <p:pic>
        <p:nvPicPr>
          <p:cNvPr id="5" name="Picture 4"/>
          <p:cNvPicPr>
            <a:picLocks noChangeAspect="1"/>
          </p:cNvPicPr>
          <p:nvPr/>
        </p:nvPicPr>
        <p:blipFill>
          <a:blip r:embed="rId6"/>
          <a:stretch>
            <a:fillRect/>
          </a:stretch>
        </p:blipFill>
        <p:spPr>
          <a:xfrm>
            <a:off x="152400" y="3089779"/>
            <a:ext cx="872621" cy="872621"/>
          </a:xfrm>
          <a:prstGeom prst="rect">
            <a:avLst/>
          </a:prstGeom>
        </p:spPr>
      </p:pic>
    </p:spTree>
    <p:extLst>
      <p:ext uri="{BB962C8B-B14F-4D97-AF65-F5344CB8AC3E}">
        <p14:creationId xmlns:p14="http://schemas.microsoft.com/office/powerpoint/2010/main" val="179025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3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30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sz="3600" dirty="0" smtClean="0"/>
              <a:t>Data – Related </a:t>
            </a:r>
            <a:r>
              <a:rPr lang="en-US" sz="3600" dirty="0" smtClean="0">
                <a:solidFill>
                  <a:srgbClr val="FFFF00"/>
                </a:solidFill>
              </a:rPr>
              <a:t>MTA</a:t>
            </a:r>
            <a:r>
              <a:rPr lang="en-US" sz="3600" dirty="0" smtClean="0"/>
              <a:t> Certification</a:t>
            </a:r>
            <a:endParaRPr lang="en-US" sz="3600" dirty="0"/>
          </a:p>
        </p:txBody>
      </p:sp>
      <p:sp>
        <p:nvSpPr>
          <p:cNvPr id="3" name="Content Placeholder 2"/>
          <p:cNvSpPr>
            <a:spLocks noGrp="1"/>
          </p:cNvSpPr>
          <p:nvPr>
            <p:ph idx="1"/>
          </p:nvPr>
        </p:nvSpPr>
        <p:spPr>
          <a:xfrm>
            <a:off x="1295400" y="1524000"/>
            <a:ext cx="7620000" cy="4572000"/>
          </a:xfrm>
        </p:spPr>
        <p:txBody>
          <a:bodyPr/>
          <a:lstStyle/>
          <a:p>
            <a:r>
              <a:rPr lang="en-US" dirty="0" smtClean="0"/>
              <a:t>MTA: Database Fundamentals</a:t>
            </a:r>
          </a:p>
          <a:p>
            <a:pPr lvl="1"/>
            <a:r>
              <a:rPr lang="en-US" sz="2000" dirty="0">
                <a:hlinkClick r:id="rId3"/>
              </a:rPr>
              <a:t>Exam 98-364</a:t>
            </a:r>
            <a:r>
              <a:rPr lang="en-US" sz="2000" dirty="0"/>
              <a:t>, Database Fundamentals</a:t>
            </a:r>
          </a:p>
          <a:p>
            <a:pPr lvl="1"/>
            <a:r>
              <a:rPr lang="en-US" sz="2000" dirty="0" smtClean="0"/>
              <a:t>“…candidates </a:t>
            </a:r>
            <a:r>
              <a:rPr lang="en-US" sz="2000" dirty="0"/>
              <a:t>for this exam are seeking to prove introductory knowledge of and skills with databases, including relational databases, such as Microsoft SQL </a:t>
            </a:r>
            <a:r>
              <a:rPr lang="en-US" sz="2000" dirty="0" smtClean="0"/>
              <a:t>Server”</a:t>
            </a:r>
            <a:endParaRPr lang="en-US" sz="2000" dirty="0"/>
          </a:p>
        </p:txBody>
      </p:sp>
    </p:spTree>
    <p:extLst>
      <p:ext uri="{BB962C8B-B14F-4D97-AF65-F5344CB8AC3E}">
        <p14:creationId xmlns:p14="http://schemas.microsoft.com/office/powerpoint/2010/main" val="264054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1143000"/>
          </a:xfrm>
        </p:spPr>
        <p:txBody>
          <a:bodyPr/>
          <a:lstStyle/>
          <a:p>
            <a:r>
              <a:rPr lang="en-US" sz="3600" dirty="0" smtClean="0"/>
              <a:t>Data – Related </a:t>
            </a:r>
            <a:br>
              <a:rPr lang="en-US" sz="3600" dirty="0" smtClean="0"/>
            </a:br>
            <a:r>
              <a:rPr lang="en-US" sz="3600" dirty="0" smtClean="0">
                <a:solidFill>
                  <a:srgbClr val="FFFF00"/>
                </a:solidFill>
              </a:rPr>
              <a:t>MCSA</a:t>
            </a:r>
            <a:r>
              <a:rPr lang="en-US" sz="3600" dirty="0" smtClean="0"/>
              <a:t> Certifications</a:t>
            </a:r>
            <a:endParaRPr lang="en-US" sz="3600" dirty="0"/>
          </a:p>
        </p:txBody>
      </p:sp>
      <p:sp>
        <p:nvSpPr>
          <p:cNvPr id="3" name="Content Placeholder 2"/>
          <p:cNvSpPr>
            <a:spLocks noGrp="1"/>
          </p:cNvSpPr>
          <p:nvPr>
            <p:ph idx="1"/>
          </p:nvPr>
        </p:nvSpPr>
        <p:spPr>
          <a:xfrm>
            <a:off x="1828800" y="1524000"/>
            <a:ext cx="7086600" cy="5181600"/>
          </a:xfrm>
        </p:spPr>
        <p:txBody>
          <a:bodyPr/>
          <a:lstStyle/>
          <a:p>
            <a:r>
              <a:rPr lang="en-US" sz="1400" dirty="0"/>
              <a:t>MCSA: </a:t>
            </a:r>
            <a:r>
              <a:rPr lang="en-US" sz="1400" dirty="0">
                <a:hlinkClick r:id="rId3"/>
              </a:rPr>
              <a:t>SQL </a:t>
            </a:r>
            <a:r>
              <a:rPr lang="en-US" sz="1400" dirty="0" smtClean="0">
                <a:hlinkClick r:id="rId3"/>
              </a:rPr>
              <a:t>Server 2012/2014</a:t>
            </a:r>
            <a:r>
              <a:rPr lang="en-US" sz="1400" dirty="0" smtClean="0"/>
              <a:t>  </a:t>
            </a:r>
            <a:r>
              <a:rPr lang="en-US" sz="1000" dirty="0" smtClean="0"/>
              <a:t>(three exams)</a:t>
            </a:r>
          </a:p>
          <a:p>
            <a:pPr lvl="1"/>
            <a:r>
              <a:rPr lang="en-US" sz="1000" dirty="0">
                <a:hlinkClick r:id="rId4"/>
              </a:rPr>
              <a:t>Exam </a:t>
            </a:r>
            <a:r>
              <a:rPr lang="en-US" sz="1000" dirty="0" smtClean="0">
                <a:hlinkClick r:id="rId4"/>
              </a:rPr>
              <a:t>70-461</a:t>
            </a:r>
            <a:r>
              <a:rPr lang="en-US" sz="1000" dirty="0" smtClean="0"/>
              <a:t>, Querying </a:t>
            </a:r>
            <a:r>
              <a:rPr lang="en-US" sz="1000" dirty="0"/>
              <a:t>Microsoft SQL Server 2012/2014Y</a:t>
            </a:r>
            <a:endParaRPr lang="en-US" sz="1000" dirty="0" smtClean="0"/>
          </a:p>
          <a:p>
            <a:pPr lvl="1"/>
            <a:r>
              <a:rPr lang="en-US" sz="1000" dirty="0">
                <a:hlinkClick r:id="rId5"/>
              </a:rPr>
              <a:t>Exam </a:t>
            </a:r>
            <a:r>
              <a:rPr lang="en-US" sz="1000" dirty="0" smtClean="0">
                <a:hlinkClick r:id="rId5"/>
              </a:rPr>
              <a:t>70-462</a:t>
            </a:r>
            <a:r>
              <a:rPr lang="en-US" sz="1000" dirty="0" smtClean="0"/>
              <a:t>, Administering </a:t>
            </a:r>
            <a:r>
              <a:rPr lang="en-US" sz="1000" dirty="0"/>
              <a:t>Microsoft SQL Server 2012/2014 </a:t>
            </a:r>
            <a:r>
              <a:rPr lang="en-US" sz="1000" dirty="0" smtClean="0"/>
              <a:t>Databases</a:t>
            </a:r>
          </a:p>
          <a:p>
            <a:pPr lvl="1"/>
            <a:r>
              <a:rPr lang="en-US" sz="1000" dirty="0">
                <a:hlinkClick r:id="rId6"/>
              </a:rPr>
              <a:t>Exam </a:t>
            </a:r>
            <a:r>
              <a:rPr lang="en-US" sz="1000" dirty="0" smtClean="0">
                <a:hlinkClick r:id="rId6"/>
              </a:rPr>
              <a:t>70-463, </a:t>
            </a:r>
            <a:r>
              <a:rPr lang="en-US" sz="1000" dirty="0" smtClean="0"/>
              <a:t>Implementing </a:t>
            </a:r>
            <a:r>
              <a:rPr lang="en-US" sz="1000" dirty="0"/>
              <a:t>a Data Warehouse with Microsoft SQL Server 2012/2014</a:t>
            </a:r>
            <a:endParaRPr lang="en-US" sz="1000" dirty="0" smtClean="0"/>
          </a:p>
          <a:p>
            <a:pPr>
              <a:spcBef>
                <a:spcPts val="800"/>
              </a:spcBef>
            </a:pPr>
            <a:r>
              <a:rPr lang="en-US" sz="1400" dirty="0"/>
              <a:t>MCSA: </a:t>
            </a:r>
            <a:r>
              <a:rPr lang="en-US" sz="1400" dirty="0">
                <a:hlinkClick r:id="rId7"/>
              </a:rPr>
              <a:t>SQL 2016 Database Administration</a:t>
            </a:r>
            <a:r>
              <a:rPr lang="en-US" sz="1400" dirty="0"/>
              <a:t> </a:t>
            </a:r>
            <a:r>
              <a:rPr lang="en-US" sz="1000" dirty="0"/>
              <a:t>(two exams)</a:t>
            </a:r>
          </a:p>
          <a:p>
            <a:pPr lvl="1"/>
            <a:r>
              <a:rPr lang="en-US" sz="1000" dirty="0">
                <a:hlinkClick r:id="rId8"/>
              </a:rPr>
              <a:t>Exam </a:t>
            </a:r>
            <a:r>
              <a:rPr lang="en-US" sz="1000" dirty="0" smtClean="0">
                <a:hlinkClick r:id="rId8"/>
              </a:rPr>
              <a:t>70-764</a:t>
            </a:r>
            <a:r>
              <a:rPr lang="en-US" sz="1000" dirty="0" smtClean="0"/>
              <a:t>, Administering </a:t>
            </a:r>
            <a:r>
              <a:rPr lang="en-US" sz="1000" dirty="0"/>
              <a:t>a SQL Database </a:t>
            </a:r>
            <a:r>
              <a:rPr lang="en-US" sz="1000" dirty="0" smtClean="0"/>
              <a:t>Infrastructure</a:t>
            </a:r>
          </a:p>
          <a:p>
            <a:pPr lvl="1"/>
            <a:r>
              <a:rPr lang="en-US" sz="1000" dirty="0">
                <a:hlinkClick r:id="rId9"/>
              </a:rPr>
              <a:t>Exam </a:t>
            </a:r>
            <a:r>
              <a:rPr lang="en-US" sz="1000" dirty="0" smtClean="0">
                <a:hlinkClick r:id="rId9"/>
              </a:rPr>
              <a:t>70-765</a:t>
            </a:r>
            <a:r>
              <a:rPr lang="en-US" sz="1000" dirty="0" smtClean="0"/>
              <a:t>, Provisioning </a:t>
            </a:r>
            <a:r>
              <a:rPr lang="en-US" sz="1000" dirty="0"/>
              <a:t>SQL Databases</a:t>
            </a:r>
          </a:p>
          <a:p>
            <a:pPr>
              <a:spcBef>
                <a:spcPts val="800"/>
              </a:spcBef>
            </a:pPr>
            <a:r>
              <a:rPr lang="en-US" sz="1400" dirty="0"/>
              <a:t>MCSA: </a:t>
            </a:r>
            <a:r>
              <a:rPr lang="en-US" sz="1400" dirty="0">
                <a:hlinkClick r:id="rId10"/>
              </a:rPr>
              <a:t>SQL 2016 Database </a:t>
            </a:r>
            <a:r>
              <a:rPr lang="en-US" sz="1400" dirty="0" smtClean="0">
                <a:hlinkClick r:id="rId10"/>
              </a:rPr>
              <a:t>Development</a:t>
            </a:r>
            <a:r>
              <a:rPr lang="en-US" sz="1400" dirty="0">
                <a:solidFill>
                  <a:srgbClr val="FFFFFF"/>
                </a:solidFill>
              </a:rPr>
              <a:t> </a:t>
            </a:r>
            <a:r>
              <a:rPr lang="en-US" sz="1000" dirty="0">
                <a:solidFill>
                  <a:srgbClr val="FFFFFF"/>
                </a:solidFill>
              </a:rPr>
              <a:t>(two exams</a:t>
            </a:r>
            <a:r>
              <a:rPr lang="en-US" sz="1000" dirty="0" smtClean="0">
                <a:solidFill>
                  <a:srgbClr val="FFFFFF"/>
                </a:solidFill>
              </a:rPr>
              <a:t>)</a:t>
            </a:r>
          </a:p>
          <a:p>
            <a:pPr lvl="1"/>
            <a:r>
              <a:rPr lang="en-US" sz="1100" dirty="0">
                <a:solidFill>
                  <a:srgbClr val="FFFFFF"/>
                </a:solidFill>
                <a:hlinkClick r:id="rId11"/>
              </a:rPr>
              <a:t>Exam </a:t>
            </a:r>
            <a:r>
              <a:rPr lang="en-US" sz="1100" dirty="0" smtClean="0">
                <a:solidFill>
                  <a:srgbClr val="FFFFFF"/>
                </a:solidFill>
                <a:hlinkClick r:id="rId11"/>
              </a:rPr>
              <a:t>70-761</a:t>
            </a:r>
            <a:r>
              <a:rPr lang="en-US" sz="1100" dirty="0" smtClean="0">
                <a:solidFill>
                  <a:srgbClr val="FFFFFF"/>
                </a:solidFill>
              </a:rPr>
              <a:t>, Querying </a:t>
            </a:r>
            <a:r>
              <a:rPr lang="en-US" sz="1100" dirty="0">
                <a:solidFill>
                  <a:srgbClr val="FFFFFF"/>
                </a:solidFill>
              </a:rPr>
              <a:t>Data with </a:t>
            </a:r>
            <a:r>
              <a:rPr lang="en-US" sz="1100" dirty="0" smtClean="0">
                <a:solidFill>
                  <a:srgbClr val="FFFFFF"/>
                </a:solidFill>
              </a:rPr>
              <a:t>Transact-SQL</a:t>
            </a:r>
          </a:p>
          <a:p>
            <a:pPr lvl="1"/>
            <a:r>
              <a:rPr lang="en-US" sz="1100" dirty="0">
                <a:hlinkClick r:id="rId12"/>
              </a:rPr>
              <a:t>Exam </a:t>
            </a:r>
            <a:r>
              <a:rPr lang="en-US" sz="1100" dirty="0" smtClean="0">
                <a:hlinkClick r:id="rId12"/>
              </a:rPr>
              <a:t>70-762</a:t>
            </a:r>
            <a:r>
              <a:rPr lang="en-US" sz="1100" dirty="0" smtClean="0"/>
              <a:t>, Developing </a:t>
            </a:r>
            <a:r>
              <a:rPr lang="en-US" sz="1100" dirty="0"/>
              <a:t>SQL Databases</a:t>
            </a:r>
          </a:p>
          <a:p>
            <a:pPr>
              <a:spcBef>
                <a:spcPts val="800"/>
              </a:spcBef>
            </a:pPr>
            <a:r>
              <a:rPr lang="en-US" sz="1400" dirty="0"/>
              <a:t>MCSA: </a:t>
            </a:r>
            <a:r>
              <a:rPr lang="en-US" sz="1400" dirty="0">
                <a:hlinkClick r:id="rId13"/>
              </a:rPr>
              <a:t>SQL 2016 </a:t>
            </a:r>
            <a:r>
              <a:rPr lang="en-US" sz="1400" dirty="0" smtClean="0">
                <a:hlinkClick r:id="rId13"/>
              </a:rPr>
              <a:t>BI Development</a:t>
            </a:r>
            <a:r>
              <a:rPr lang="en-US" sz="1400" dirty="0">
                <a:solidFill>
                  <a:srgbClr val="FFFFFF"/>
                </a:solidFill>
              </a:rPr>
              <a:t> </a:t>
            </a:r>
            <a:r>
              <a:rPr lang="en-US" sz="1000" dirty="0">
                <a:solidFill>
                  <a:srgbClr val="FFFFFF"/>
                </a:solidFill>
              </a:rPr>
              <a:t>(two exams</a:t>
            </a:r>
            <a:r>
              <a:rPr lang="en-US" sz="1000" dirty="0" smtClean="0">
                <a:solidFill>
                  <a:srgbClr val="FFFFFF"/>
                </a:solidFill>
              </a:rPr>
              <a:t>)</a:t>
            </a:r>
          </a:p>
          <a:p>
            <a:pPr lvl="1"/>
            <a:r>
              <a:rPr lang="en-US" sz="1100" dirty="0">
                <a:solidFill>
                  <a:srgbClr val="FFFFFF"/>
                </a:solidFill>
                <a:hlinkClick r:id="rId14"/>
              </a:rPr>
              <a:t>Exam </a:t>
            </a:r>
            <a:r>
              <a:rPr lang="en-US" sz="1100" dirty="0" smtClean="0">
                <a:solidFill>
                  <a:srgbClr val="FFFFFF"/>
                </a:solidFill>
                <a:hlinkClick r:id="rId14"/>
              </a:rPr>
              <a:t>70-767</a:t>
            </a:r>
            <a:r>
              <a:rPr lang="en-US" sz="1100" dirty="0" smtClean="0">
                <a:solidFill>
                  <a:srgbClr val="FFFFFF"/>
                </a:solidFill>
              </a:rPr>
              <a:t>, Implementing </a:t>
            </a:r>
            <a:r>
              <a:rPr lang="en-US" sz="1100" dirty="0">
                <a:solidFill>
                  <a:srgbClr val="FFFFFF"/>
                </a:solidFill>
              </a:rPr>
              <a:t>a SQL Data Warehouse</a:t>
            </a:r>
            <a:endParaRPr lang="en-US" sz="1100" dirty="0" smtClean="0">
              <a:solidFill>
                <a:srgbClr val="FFFFFF"/>
              </a:solidFill>
            </a:endParaRPr>
          </a:p>
          <a:p>
            <a:pPr lvl="1"/>
            <a:r>
              <a:rPr lang="en-US" sz="1100" dirty="0">
                <a:solidFill>
                  <a:srgbClr val="FFFFFF"/>
                </a:solidFill>
                <a:hlinkClick r:id="rId15"/>
              </a:rPr>
              <a:t>Exam </a:t>
            </a:r>
            <a:r>
              <a:rPr lang="en-US" sz="1100" dirty="0" smtClean="0">
                <a:solidFill>
                  <a:srgbClr val="FFFFFF"/>
                </a:solidFill>
                <a:hlinkClick r:id="rId15"/>
              </a:rPr>
              <a:t>70-768</a:t>
            </a:r>
            <a:r>
              <a:rPr lang="en-US" sz="1100" dirty="0" smtClean="0">
                <a:solidFill>
                  <a:srgbClr val="FFFFFF"/>
                </a:solidFill>
              </a:rPr>
              <a:t>, Developing </a:t>
            </a:r>
            <a:r>
              <a:rPr lang="en-US" sz="1100" dirty="0">
                <a:solidFill>
                  <a:srgbClr val="FFFFFF"/>
                </a:solidFill>
              </a:rPr>
              <a:t>SQL Data Models</a:t>
            </a:r>
            <a:endParaRPr lang="en-US" sz="1100" dirty="0"/>
          </a:p>
          <a:p>
            <a:pPr>
              <a:spcBef>
                <a:spcPts val="800"/>
              </a:spcBef>
            </a:pPr>
            <a:r>
              <a:rPr lang="en-US" sz="1400" dirty="0" smtClean="0"/>
              <a:t>MCSA: </a:t>
            </a:r>
            <a:r>
              <a:rPr lang="en-US" sz="1400" dirty="0" smtClean="0">
                <a:hlinkClick r:id="rId16"/>
              </a:rPr>
              <a:t>BI Reporting</a:t>
            </a:r>
            <a:r>
              <a:rPr lang="en-US" sz="1400" dirty="0">
                <a:solidFill>
                  <a:srgbClr val="FFFFFF"/>
                </a:solidFill>
              </a:rPr>
              <a:t> </a:t>
            </a:r>
            <a:r>
              <a:rPr lang="en-US" sz="1000" dirty="0">
                <a:solidFill>
                  <a:srgbClr val="FFFFFF"/>
                </a:solidFill>
              </a:rPr>
              <a:t>(two exams</a:t>
            </a:r>
            <a:r>
              <a:rPr lang="en-US" sz="1000" dirty="0" smtClean="0">
                <a:solidFill>
                  <a:srgbClr val="FFFFFF"/>
                </a:solidFill>
              </a:rPr>
              <a:t>)</a:t>
            </a:r>
          </a:p>
          <a:p>
            <a:pPr lvl="1"/>
            <a:r>
              <a:rPr lang="en-US" sz="1100" dirty="0">
                <a:solidFill>
                  <a:srgbClr val="FFFFFF"/>
                </a:solidFill>
                <a:hlinkClick r:id="rId17"/>
              </a:rPr>
              <a:t>Exam </a:t>
            </a:r>
            <a:r>
              <a:rPr lang="en-US" sz="1100" dirty="0" smtClean="0">
                <a:solidFill>
                  <a:srgbClr val="FFFFFF"/>
                </a:solidFill>
                <a:hlinkClick r:id="rId17"/>
              </a:rPr>
              <a:t>70-778</a:t>
            </a:r>
            <a:r>
              <a:rPr lang="en-US" sz="1100" dirty="0" smtClean="0">
                <a:solidFill>
                  <a:srgbClr val="FFFFFF"/>
                </a:solidFill>
              </a:rPr>
              <a:t>, Analyzing </a:t>
            </a:r>
            <a:r>
              <a:rPr lang="en-US" sz="1100" dirty="0">
                <a:solidFill>
                  <a:srgbClr val="FFFFFF"/>
                </a:solidFill>
              </a:rPr>
              <a:t>and Visualizing Data with Power BI</a:t>
            </a:r>
            <a:endParaRPr lang="en-US" sz="1100" dirty="0" smtClean="0">
              <a:solidFill>
                <a:srgbClr val="FFFFFF"/>
              </a:solidFill>
            </a:endParaRPr>
          </a:p>
          <a:p>
            <a:pPr lvl="1"/>
            <a:r>
              <a:rPr lang="en-US" sz="1100" dirty="0">
                <a:solidFill>
                  <a:srgbClr val="FFFFFF"/>
                </a:solidFill>
                <a:hlinkClick r:id="rId18"/>
              </a:rPr>
              <a:t>Exam </a:t>
            </a:r>
            <a:r>
              <a:rPr lang="en-US" sz="1100" dirty="0" smtClean="0">
                <a:solidFill>
                  <a:srgbClr val="FFFFFF"/>
                </a:solidFill>
                <a:hlinkClick r:id="rId18"/>
              </a:rPr>
              <a:t>70-779</a:t>
            </a:r>
            <a:r>
              <a:rPr lang="en-US" sz="1100" dirty="0" smtClean="0">
                <a:solidFill>
                  <a:srgbClr val="FFFFFF"/>
                </a:solidFill>
              </a:rPr>
              <a:t>, Analyzing </a:t>
            </a:r>
            <a:r>
              <a:rPr lang="en-US" sz="1100" dirty="0">
                <a:solidFill>
                  <a:srgbClr val="FFFFFF"/>
                </a:solidFill>
              </a:rPr>
              <a:t>and Visualizing Data with Microsoft Excel (</a:t>
            </a:r>
            <a:r>
              <a:rPr lang="en-US" sz="1100" dirty="0" smtClean="0">
                <a:solidFill>
                  <a:srgbClr val="FFFFFF"/>
                </a:solidFill>
              </a:rPr>
              <a:t>beta)</a:t>
            </a:r>
            <a:endParaRPr lang="en-US" sz="1100" dirty="0" smtClean="0"/>
          </a:p>
          <a:p>
            <a:pPr>
              <a:spcBef>
                <a:spcPts val="800"/>
              </a:spcBef>
            </a:pPr>
            <a:r>
              <a:rPr lang="en-US" sz="1400" dirty="0" smtClean="0"/>
              <a:t>MCSA: </a:t>
            </a:r>
            <a:r>
              <a:rPr lang="en-US" sz="1400" dirty="0" smtClean="0">
                <a:hlinkClick r:id="rId19"/>
              </a:rPr>
              <a:t>Machine Learning</a:t>
            </a:r>
            <a:r>
              <a:rPr lang="en-US" sz="1400" dirty="0">
                <a:solidFill>
                  <a:srgbClr val="FFFFFF"/>
                </a:solidFill>
              </a:rPr>
              <a:t> </a:t>
            </a:r>
            <a:r>
              <a:rPr lang="en-US" sz="1000" dirty="0">
                <a:solidFill>
                  <a:srgbClr val="FFFFFF"/>
                </a:solidFill>
              </a:rPr>
              <a:t>(two exams</a:t>
            </a:r>
            <a:r>
              <a:rPr lang="en-US" sz="1000" dirty="0" smtClean="0">
                <a:solidFill>
                  <a:srgbClr val="FFFFFF"/>
                </a:solidFill>
              </a:rPr>
              <a:t>)</a:t>
            </a:r>
          </a:p>
          <a:p>
            <a:pPr lvl="1"/>
            <a:r>
              <a:rPr lang="en-US" sz="1100" dirty="0">
                <a:solidFill>
                  <a:srgbClr val="FFFFFF"/>
                </a:solidFill>
                <a:hlinkClick r:id="rId20"/>
              </a:rPr>
              <a:t>Exam </a:t>
            </a:r>
            <a:r>
              <a:rPr lang="en-US" sz="1100" dirty="0" smtClean="0">
                <a:solidFill>
                  <a:srgbClr val="FFFFFF"/>
                </a:solidFill>
                <a:hlinkClick r:id="rId20"/>
              </a:rPr>
              <a:t>70-773</a:t>
            </a:r>
            <a:r>
              <a:rPr lang="en-US" sz="1100" dirty="0" smtClean="0">
                <a:solidFill>
                  <a:srgbClr val="FFFFFF"/>
                </a:solidFill>
              </a:rPr>
              <a:t>, Analyzing </a:t>
            </a:r>
            <a:r>
              <a:rPr lang="en-US" sz="1100" dirty="0">
                <a:solidFill>
                  <a:srgbClr val="FFFFFF"/>
                </a:solidFill>
              </a:rPr>
              <a:t>Big Data with Microsoft R</a:t>
            </a:r>
            <a:endParaRPr lang="en-US" sz="1100" dirty="0" smtClean="0">
              <a:solidFill>
                <a:srgbClr val="FFFFFF"/>
              </a:solidFill>
            </a:endParaRPr>
          </a:p>
          <a:p>
            <a:pPr lvl="1"/>
            <a:r>
              <a:rPr lang="en-US" sz="1100" dirty="0">
                <a:solidFill>
                  <a:srgbClr val="FFFFFF"/>
                </a:solidFill>
                <a:hlinkClick r:id="rId21"/>
              </a:rPr>
              <a:t>Exam </a:t>
            </a:r>
            <a:r>
              <a:rPr lang="en-US" sz="1100" dirty="0" smtClean="0">
                <a:solidFill>
                  <a:srgbClr val="FFFFFF"/>
                </a:solidFill>
                <a:hlinkClick r:id="rId21"/>
              </a:rPr>
              <a:t>70-774</a:t>
            </a:r>
            <a:r>
              <a:rPr lang="en-US" sz="1100" dirty="0" smtClean="0">
                <a:solidFill>
                  <a:srgbClr val="FFFFFF"/>
                </a:solidFill>
              </a:rPr>
              <a:t>, Perform </a:t>
            </a:r>
            <a:r>
              <a:rPr lang="en-US" sz="1100" dirty="0">
                <a:solidFill>
                  <a:srgbClr val="FFFFFF"/>
                </a:solidFill>
              </a:rPr>
              <a:t>Cloud Data Science with Azure Machine </a:t>
            </a:r>
            <a:r>
              <a:rPr lang="en-US" sz="1100" dirty="0" smtClean="0">
                <a:solidFill>
                  <a:srgbClr val="FFFFFF"/>
                </a:solidFill>
              </a:rPr>
              <a:t>Learning</a:t>
            </a:r>
          </a:p>
          <a:p>
            <a:pPr>
              <a:spcBef>
                <a:spcPts val="800"/>
              </a:spcBef>
            </a:pPr>
            <a:r>
              <a:rPr lang="en-US" sz="1400" dirty="0"/>
              <a:t>MCSA: </a:t>
            </a:r>
            <a:r>
              <a:rPr lang="en-US" sz="1400" dirty="0">
                <a:hlinkClick r:id="rId22"/>
              </a:rPr>
              <a:t>Data Engineering with </a:t>
            </a:r>
            <a:r>
              <a:rPr lang="en-US" sz="1400" dirty="0" smtClean="0">
                <a:hlinkClick r:id="rId22"/>
              </a:rPr>
              <a:t>Azure</a:t>
            </a:r>
            <a:endParaRPr lang="en-US" sz="1100" dirty="0">
              <a:solidFill>
                <a:srgbClr val="FFFFFF"/>
              </a:solidFill>
            </a:endParaRPr>
          </a:p>
          <a:p>
            <a:pPr lvl="1"/>
            <a:r>
              <a:rPr lang="en-US" sz="1100" dirty="0">
                <a:solidFill>
                  <a:srgbClr val="FFFFFF"/>
                </a:solidFill>
                <a:hlinkClick r:id="rId23"/>
              </a:rPr>
              <a:t>Exam </a:t>
            </a:r>
            <a:r>
              <a:rPr lang="en-US" sz="1100" dirty="0" smtClean="0">
                <a:solidFill>
                  <a:srgbClr val="FFFFFF"/>
                </a:solidFill>
                <a:hlinkClick r:id="rId23"/>
              </a:rPr>
              <a:t>70-775</a:t>
            </a:r>
            <a:r>
              <a:rPr lang="en-US" sz="1100" dirty="0" smtClean="0">
                <a:solidFill>
                  <a:srgbClr val="FFFFFF"/>
                </a:solidFill>
              </a:rPr>
              <a:t>, Perform </a:t>
            </a:r>
            <a:r>
              <a:rPr lang="en-US" sz="1100" dirty="0">
                <a:solidFill>
                  <a:srgbClr val="FFFFFF"/>
                </a:solidFill>
              </a:rPr>
              <a:t>Data Engineering on Microsoft HD </a:t>
            </a:r>
            <a:r>
              <a:rPr lang="en-US" sz="1100" dirty="0" smtClean="0">
                <a:solidFill>
                  <a:srgbClr val="FFFFFF"/>
                </a:solidFill>
              </a:rPr>
              <a:t>Insight</a:t>
            </a:r>
          </a:p>
          <a:p>
            <a:pPr lvl="1"/>
            <a:r>
              <a:rPr lang="en-US" sz="1100" dirty="0">
                <a:solidFill>
                  <a:srgbClr val="FFFFFF"/>
                </a:solidFill>
                <a:hlinkClick r:id="rId24"/>
              </a:rPr>
              <a:t>Exam </a:t>
            </a:r>
            <a:r>
              <a:rPr lang="en-US" sz="1100" dirty="0" smtClean="0">
                <a:solidFill>
                  <a:srgbClr val="FFFFFF"/>
                </a:solidFill>
                <a:hlinkClick r:id="rId24"/>
              </a:rPr>
              <a:t>70-776</a:t>
            </a:r>
            <a:r>
              <a:rPr lang="en-US" sz="1100" dirty="0" smtClean="0">
                <a:solidFill>
                  <a:srgbClr val="FFFFFF"/>
                </a:solidFill>
              </a:rPr>
              <a:t>, Perform </a:t>
            </a:r>
            <a:r>
              <a:rPr lang="en-US" sz="1100" dirty="0">
                <a:solidFill>
                  <a:srgbClr val="FFFFFF"/>
                </a:solidFill>
              </a:rPr>
              <a:t>Big Data Engineering on Microsoft Cloud Services (beta)</a:t>
            </a:r>
          </a:p>
          <a:p>
            <a:pPr marL="457200" lvl="1" indent="0">
              <a:buNone/>
            </a:pPr>
            <a:endParaRPr lang="en-US" sz="600" dirty="0" smtClean="0"/>
          </a:p>
        </p:txBody>
      </p:sp>
    </p:spTree>
    <p:extLst>
      <p:ext uri="{BB962C8B-B14F-4D97-AF65-F5344CB8AC3E}">
        <p14:creationId xmlns:p14="http://schemas.microsoft.com/office/powerpoint/2010/main" val="268679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1000"/>
                                        <p:tgtEl>
                                          <p:spTgt spid="3">
                                            <p:txEl>
                                              <p:pRg st="11" end="11"/>
                                            </p:txEl>
                                          </p:spTgt>
                                        </p:tgtEl>
                                      </p:cBhvr>
                                    </p:animEffect>
                                    <p:anim calcmode="lin" valueType="num">
                                      <p:cBhvr>
                                        <p:cTn id="6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Effect transition="in" filter="fade">
                                      <p:cBhvr>
                                        <p:cTn id="73" dur="1000"/>
                                        <p:tgtEl>
                                          <p:spTgt spid="3">
                                            <p:txEl>
                                              <p:pRg st="12" end="12"/>
                                            </p:txEl>
                                          </p:spTgt>
                                        </p:tgtEl>
                                      </p:cBhvr>
                                    </p:animEffect>
                                    <p:anim calcmode="lin" valueType="num">
                                      <p:cBhvr>
                                        <p:cTn id="7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
                                            <p:txEl>
                                              <p:pRg st="13" end="13"/>
                                            </p:txEl>
                                          </p:spTgt>
                                        </p:tgtEl>
                                        <p:attrNameLst>
                                          <p:attrName>style.visibility</p:attrName>
                                        </p:attrNameLst>
                                      </p:cBhvr>
                                      <p:to>
                                        <p:strVal val="visible"/>
                                      </p:to>
                                    </p:set>
                                    <p:animEffect transition="in" filter="fade">
                                      <p:cBhvr>
                                        <p:cTn id="80" dur="1000"/>
                                        <p:tgtEl>
                                          <p:spTgt spid="3">
                                            <p:txEl>
                                              <p:pRg st="13" end="13"/>
                                            </p:txEl>
                                          </p:spTgt>
                                        </p:tgtEl>
                                      </p:cBhvr>
                                    </p:animEffect>
                                    <p:anim calcmode="lin" valueType="num">
                                      <p:cBhvr>
                                        <p:cTn id="81"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
                                            <p:txEl>
                                              <p:pRg st="14" end="14"/>
                                            </p:txEl>
                                          </p:spTgt>
                                        </p:tgtEl>
                                        <p:attrNameLst>
                                          <p:attrName>style.visibility</p:attrName>
                                        </p:attrNameLst>
                                      </p:cBhvr>
                                      <p:to>
                                        <p:strVal val="visible"/>
                                      </p:to>
                                    </p:set>
                                    <p:animEffect transition="in" filter="fade">
                                      <p:cBhvr>
                                        <p:cTn id="85" dur="1000"/>
                                        <p:tgtEl>
                                          <p:spTgt spid="3">
                                            <p:txEl>
                                              <p:pRg st="14" end="14"/>
                                            </p:txEl>
                                          </p:spTgt>
                                        </p:tgtEl>
                                      </p:cBhvr>
                                    </p:animEffect>
                                    <p:anim calcmode="lin" valueType="num">
                                      <p:cBhvr>
                                        <p:cTn id="8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
                                            <p:txEl>
                                              <p:pRg st="15" end="15"/>
                                            </p:txEl>
                                          </p:spTgt>
                                        </p:tgtEl>
                                        <p:attrNameLst>
                                          <p:attrName>style.visibility</p:attrName>
                                        </p:attrNameLst>
                                      </p:cBhvr>
                                      <p:to>
                                        <p:strVal val="visible"/>
                                      </p:to>
                                    </p:set>
                                    <p:animEffect transition="in" filter="fade">
                                      <p:cBhvr>
                                        <p:cTn id="90" dur="1000"/>
                                        <p:tgtEl>
                                          <p:spTgt spid="3">
                                            <p:txEl>
                                              <p:pRg st="15" end="15"/>
                                            </p:txEl>
                                          </p:spTgt>
                                        </p:tgtEl>
                                      </p:cBhvr>
                                    </p:animEffect>
                                    <p:anim calcmode="lin" valueType="num">
                                      <p:cBhvr>
                                        <p:cTn id="9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3">
                                            <p:txEl>
                                              <p:pRg st="16" end="16"/>
                                            </p:txEl>
                                          </p:spTgt>
                                        </p:tgtEl>
                                        <p:attrNameLst>
                                          <p:attrName>style.visibility</p:attrName>
                                        </p:attrNameLst>
                                      </p:cBhvr>
                                      <p:to>
                                        <p:strVal val="visible"/>
                                      </p:to>
                                    </p:set>
                                    <p:animEffect transition="in" filter="fade">
                                      <p:cBhvr>
                                        <p:cTn id="97" dur="1000"/>
                                        <p:tgtEl>
                                          <p:spTgt spid="3">
                                            <p:txEl>
                                              <p:pRg st="16" end="16"/>
                                            </p:txEl>
                                          </p:spTgt>
                                        </p:tgtEl>
                                      </p:cBhvr>
                                    </p:animEffect>
                                    <p:anim calcmode="lin" valueType="num">
                                      <p:cBhvr>
                                        <p:cTn id="98"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99"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3">
                                            <p:txEl>
                                              <p:pRg st="17" end="17"/>
                                            </p:txEl>
                                          </p:spTgt>
                                        </p:tgtEl>
                                        <p:attrNameLst>
                                          <p:attrName>style.visibility</p:attrName>
                                        </p:attrNameLst>
                                      </p:cBhvr>
                                      <p:to>
                                        <p:strVal val="visible"/>
                                      </p:to>
                                    </p:set>
                                    <p:animEffect transition="in" filter="fade">
                                      <p:cBhvr>
                                        <p:cTn id="102" dur="1000"/>
                                        <p:tgtEl>
                                          <p:spTgt spid="3">
                                            <p:txEl>
                                              <p:pRg st="17" end="17"/>
                                            </p:txEl>
                                          </p:spTgt>
                                        </p:tgtEl>
                                      </p:cBhvr>
                                    </p:animEffect>
                                    <p:anim calcmode="lin" valueType="num">
                                      <p:cBhvr>
                                        <p:cTn id="103"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04" dur="1000" fill="hold"/>
                                        <p:tgtEl>
                                          <p:spTgt spid="3">
                                            <p:txEl>
                                              <p:pRg st="17" end="17"/>
                                            </p:txEl>
                                          </p:spTgt>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
                                            <p:txEl>
                                              <p:pRg st="18" end="18"/>
                                            </p:txEl>
                                          </p:spTgt>
                                        </p:tgtEl>
                                        <p:attrNameLst>
                                          <p:attrName>style.visibility</p:attrName>
                                        </p:attrNameLst>
                                      </p:cBhvr>
                                      <p:to>
                                        <p:strVal val="visible"/>
                                      </p:to>
                                    </p:set>
                                    <p:animEffect transition="in" filter="fade">
                                      <p:cBhvr>
                                        <p:cTn id="107" dur="1000"/>
                                        <p:tgtEl>
                                          <p:spTgt spid="3">
                                            <p:txEl>
                                              <p:pRg st="18" end="18"/>
                                            </p:txEl>
                                          </p:spTgt>
                                        </p:tgtEl>
                                      </p:cBhvr>
                                    </p:animEffect>
                                    <p:anim calcmode="lin" valueType="num">
                                      <p:cBhvr>
                                        <p:cTn id="108"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09"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3">
                                            <p:txEl>
                                              <p:pRg st="19" end="19"/>
                                            </p:txEl>
                                          </p:spTgt>
                                        </p:tgtEl>
                                        <p:attrNameLst>
                                          <p:attrName>style.visibility</p:attrName>
                                        </p:attrNameLst>
                                      </p:cBhvr>
                                      <p:to>
                                        <p:strVal val="visible"/>
                                      </p:to>
                                    </p:set>
                                    <p:animEffect transition="in" filter="fade">
                                      <p:cBhvr>
                                        <p:cTn id="114" dur="1000"/>
                                        <p:tgtEl>
                                          <p:spTgt spid="3">
                                            <p:txEl>
                                              <p:pRg st="19" end="19"/>
                                            </p:txEl>
                                          </p:spTgt>
                                        </p:tgtEl>
                                      </p:cBhvr>
                                    </p:animEffect>
                                    <p:anim calcmode="lin" valueType="num">
                                      <p:cBhvr>
                                        <p:cTn id="115" dur="10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16" dur="1000" fill="hold"/>
                                        <p:tgtEl>
                                          <p:spTgt spid="3">
                                            <p:txEl>
                                              <p:pRg st="19" end="19"/>
                                            </p:txEl>
                                          </p:spTgt>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3">
                                            <p:txEl>
                                              <p:pRg st="20" end="20"/>
                                            </p:txEl>
                                          </p:spTgt>
                                        </p:tgtEl>
                                        <p:attrNameLst>
                                          <p:attrName>style.visibility</p:attrName>
                                        </p:attrNameLst>
                                      </p:cBhvr>
                                      <p:to>
                                        <p:strVal val="visible"/>
                                      </p:to>
                                    </p:set>
                                    <p:animEffect transition="in" filter="fade">
                                      <p:cBhvr>
                                        <p:cTn id="119" dur="1000"/>
                                        <p:tgtEl>
                                          <p:spTgt spid="3">
                                            <p:txEl>
                                              <p:pRg st="20" end="20"/>
                                            </p:txEl>
                                          </p:spTgt>
                                        </p:tgtEl>
                                      </p:cBhvr>
                                    </p:animEffect>
                                    <p:anim calcmode="lin" valueType="num">
                                      <p:cBhvr>
                                        <p:cTn id="120"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21" dur="1000" fill="hold"/>
                                        <p:tgtEl>
                                          <p:spTgt spid="3">
                                            <p:txEl>
                                              <p:pRg st="20" end="20"/>
                                            </p:txEl>
                                          </p:spTgt>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3">
                                            <p:txEl>
                                              <p:pRg st="21" end="21"/>
                                            </p:txEl>
                                          </p:spTgt>
                                        </p:tgtEl>
                                        <p:attrNameLst>
                                          <p:attrName>style.visibility</p:attrName>
                                        </p:attrNameLst>
                                      </p:cBhvr>
                                      <p:to>
                                        <p:strVal val="visible"/>
                                      </p:to>
                                    </p:set>
                                    <p:animEffect transition="in" filter="fade">
                                      <p:cBhvr>
                                        <p:cTn id="124" dur="1000"/>
                                        <p:tgtEl>
                                          <p:spTgt spid="3">
                                            <p:txEl>
                                              <p:pRg st="21" end="21"/>
                                            </p:txEl>
                                          </p:spTgt>
                                        </p:tgtEl>
                                      </p:cBhvr>
                                    </p:animEffect>
                                    <p:anim calcmode="lin" valueType="num">
                                      <p:cBhvr>
                                        <p:cTn id="125"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26" dur="100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hess 1 design template">
  <a:themeElements>
    <a:clrScheme name="Chess 1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hess 1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ess 1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ess 1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ess 1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ess 1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ess 1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ess 1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ess 1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ess 1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ess 1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ess 1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ess 1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ess 1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amatoPainting">
  <a:themeElements>
    <a:clrScheme name="Yamato Painting">
      <a:dk1>
        <a:sysClr val="windowText" lastClr="000000"/>
      </a:dk1>
      <a:lt1>
        <a:sysClr val="window" lastClr="FFFFFF"/>
      </a:lt1>
      <a:dk2>
        <a:srgbClr val="3F2D32"/>
      </a:dk2>
      <a:lt2>
        <a:srgbClr val="FEDD00"/>
      </a:lt2>
      <a:accent1>
        <a:srgbClr val="C24400"/>
      </a:accent1>
      <a:accent2>
        <a:srgbClr val="3F7228"/>
      </a:accent2>
      <a:accent3>
        <a:srgbClr val="516086"/>
      </a:accent3>
      <a:accent4>
        <a:srgbClr val="956A86"/>
      </a:accent4>
      <a:accent5>
        <a:srgbClr val="E87981"/>
      </a:accent5>
      <a:accent6>
        <a:srgbClr val="8D8628"/>
      </a:accent6>
      <a:hlink>
        <a:srgbClr val="0000FF"/>
      </a:hlink>
      <a:folHlink>
        <a:srgbClr val="800080"/>
      </a:folHlink>
    </a:clrScheme>
    <a:fontScheme name="Yamato Painting">
      <a:majorFont>
        <a:latin typeface="Calibri"/>
        <a:ea typeface=""/>
        <a:cs typeface=""/>
        <a:font script="Jpan" typeface="ＭＳ Ｐゴシック"/>
        <a:font script="Hang" typeface="맑은 고딕"/>
        <a:font script="Hans" typeface="黑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ゴシック"/>
        <a:font script="Hang" typeface="맑은 고딕"/>
        <a:font script="Hans" typeface="宋体"/>
        <a:font script="Hant" typeface="微軟正黑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Yamato Painting">
      <a:fillStyleLst>
        <a:solidFill>
          <a:schemeClr val="phClr">
            <a:tint val="100000"/>
          </a:schemeClr>
        </a:solidFill>
        <a:gradFill>
          <a:gsLst>
            <a:gs pos="0">
              <a:schemeClr val="phClr">
                <a:tint val="100000"/>
              </a:schemeClr>
            </a:gs>
            <a:gs pos="100000">
              <a:schemeClr val="phClr">
                <a:tint val="100000"/>
                <a:shade val="20000"/>
              </a:schemeClr>
            </a:gs>
          </a:gsLst>
          <a:lin ang="5400000" scaled="1"/>
        </a:gradFill>
        <a:blipFill>
          <a:blip xmlns:r="http://schemas.openxmlformats.org/officeDocument/2006/relationships" r:embed="rId1">
            <a:duotone>
              <a:srgbClr val="000000"/>
              <a:schemeClr val="phClr">
                <a:tint val="100000"/>
              </a:schemeClr>
            </a:duotone>
          </a:blip>
          <a:tile tx="0" ty="0" sx="35000" sy="35000" flip="none" algn="tl"/>
        </a:blipFill>
      </a:fillStyleLst>
      <a:lnStyleLst>
        <a:ln w="9525" cap="flat" cmpd="sng" algn="ctr">
          <a:solidFill>
            <a:schemeClr val="phClr">
              <a:alpha val="60000"/>
            </a:schemeClr>
          </a:solidFill>
          <a:prstDash val="solid"/>
        </a:ln>
        <a:ln w="19525" cap="flat" cmpd="sng" algn="ctr">
          <a:solidFill>
            <a:schemeClr val="phClr">
              <a:alpha val="90000"/>
            </a:schemeClr>
          </a:solidFill>
          <a:prstDash val="solid"/>
        </a:ln>
        <a:ln w="38100" cap="flat" cmpd="sng" algn="ctr">
          <a:solidFill>
            <a:schemeClr val="phClr">
              <a:alpha val="100000"/>
            </a:schemeClr>
          </a:solidFill>
          <a:prstDash val="solid"/>
        </a:ln>
      </a:lnStyleLst>
      <a:effectStyleLst>
        <a:effectStyle>
          <a:effectLst>
            <a:outerShdw blurRad="50800" algn="tl" rotWithShape="0">
              <a:srgbClr val="000000">
                <a:alpha val="64000"/>
              </a:srgbClr>
            </a:outerShdw>
          </a:effectLst>
        </a:effectStyle>
        <a:effectStyle>
          <a:effectLst>
            <a:outerShdw blurRad="50800" algn="tl" rotWithShape="0">
              <a:srgbClr val="000000">
                <a:alpha val="64000"/>
              </a:srgbClr>
            </a:outerShdw>
          </a:effectLst>
          <a:scene3d>
            <a:camera prst="orthographicFront"/>
            <a:lightRig rig="soft" dir="tl">
              <a:rot lat="0" lon="0" rev="0"/>
            </a:lightRig>
          </a:scene3d>
          <a:sp3d>
            <a:bevelT prst="angle"/>
            <a:bevelB w="304800" h="44450"/>
            <a:contourClr>
              <a:schemeClr val="phClr">
                <a:shade val="60000"/>
                <a:satMod val="110000"/>
              </a:schemeClr>
            </a:contourClr>
          </a:sp3d>
        </a:effectStyle>
        <a:effectStyle>
          <a:effectLst>
            <a:glow rad="51600">
              <a:schemeClr val="phClr">
                <a:alpha val="60000"/>
              </a:schemeClr>
            </a:glow>
          </a:effectLst>
          <a:scene3d>
            <a:camera prst="orthographicFront"/>
            <a:lightRig rig="threePt" dir="t"/>
          </a:scene3d>
          <a:sp3d>
            <a:bevelT w="165100" prst="coolSlant"/>
            <a:contourClr>
              <a:schemeClr val="phClr">
                <a:shade val="60000"/>
                <a:satMod val="110000"/>
              </a:schemeClr>
            </a:contourClr>
          </a:sp3d>
        </a:effectStyle>
      </a:effectStyleLst>
      <a:bgFillStyleLst>
        <a:solidFill>
          <a:schemeClr val="phClr">
            <a:shade val="90000"/>
          </a:schemeClr>
        </a:solidFill>
        <a:blipFill>
          <a:blip xmlns:r="http://schemas.openxmlformats.org/officeDocument/2006/relationships" r:embed="rId2">
            <a:duotone>
              <a:schemeClr val="phClr">
                <a:tint val="100000"/>
                <a:shade val="5000"/>
              </a:schemeClr>
              <a:schemeClr val="phClr">
                <a:shade val="100000"/>
              </a:schemeClr>
            </a:duotone>
          </a:blip>
          <a:tile tx="0" ty="0" sx="120000" sy="120000" flip="xy" algn="t"/>
        </a:blipFill>
        <a:blipFill rotWithShape="0">
          <a:blip xmlns:r="http://schemas.openxmlformats.org/officeDocument/2006/relationships" r:embed="rId3">
            <a:duotone>
              <a:schemeClr val="phClr">
                <a:tint val="100000"/>
                <a:shade val="5000"/>
              </a:schemeClr>
              <a:schemeClr val="phClr">
                <a:shade val="100000"/>
              </a:schemeClr>
            </a:duotone>
          </a:blip>
          <a:srcRect/>
          <a:stretch>
            <a:fillRect/>
          </a:stretch>
        </a:blipFill>
      </a:bgFillStyleLst>
    </a:fmtScheme>
  </a:themeElements>
  <a:objectDefaults/>
  <a:extraClrSchemeLst/>
</a:theme>
</file>

<file path=ppt/theme/theme3.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Chess 1 design template</Template>
  <TotalTime>6032</TotalTime>
  <Words>2400</Words>
  <Application>Microsoft Office PowerPoint</Application>
  <PresentationFormat>On-screen Show (4:3)</PresentationFormat>
  <Paragraphs>373</Paragraphs>
  <Slides>47</Slides>
  <Notes>16</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47</vt:i4>
      </vt:variant>
    </vt:vector>
  </HeadingPairs>
  <TitlesOfParts>
    <vt:vector size="57" baseType="lpstr">
      <vt:lpstr>ＭＳ Ｐゴシック</vt:lpstr>
      <vt:lpstr>Arial</vt:lpstr>
      <vt:lpstr>Calibri</vt:lpstr>
      <vt:lpstr>Calibri Light</vt:lpstr>
      <vt:lpstr>Verdana</vt:lpstr>
      <vt:lpstr>Webdings</vt:lpstr>
      <vt:lpstr>Wingdings</vt:lpstr>
      <vt:lpstr>Chess 1 design template</vt:lpstr>
      <vt:lpstr>YamatoPainting</vt:lpstr>
      <vt:lpstr>Celestial</vt:lpstr>
      <vt:lpstr>Strategies For Passing   (mostly) Microsoft  Certification Exams</vt:lpstr>
      <vt:lpstr>George SQUILLACE “SQL” is in the name!</vt:lpstr>
      <vt:lpstr>Agenda</vt:lpstr>
      <vt:lpstr>My Qualifications…         Why Listen to Me?</vt:lpstr>
      <vt:lpstr>What is Certification?</vt:lpstr>
      <vt:lpstr>Why Certify?</vt:lpstr>
      <vt:lpstr>Microsoft Certification Tracks</vt:lpstr>
      <vt:lpstr>Data – Related MTA Certification</vt:lpstr>
      <vt:lpstr>Data – Related  MCSA Certifications</vt:lpstr>
      <vt:lpstr>Data – Related  MCSE Certifications</vt:lpstr>
      <vt:lpstr>SQL Server 2016 Certifications</vt:lpstr>
      <vt:lpstr>So, You’ve Decided to Certify: Test Registration Details</vt:lpstr>
      <vt:lpstr>PowerPoint Presentation</vt:lpstr>
      <vt:lpstr>Preparation Resources</vt:lpstr>
      <vt:lpstr>Test Preparation Software, Part 1</vt:lpstr>
      <vt:lpstr>Test Preparation Software, Part 2</vt:lpstr>
      <vt:lpstr>Test Preparation Software, Part 3</vt:lpstr>
      <vt:lpstr>Study Tip #1: Know Your Target (Exam Objectives)</vt:lpstr>
      <vt:lpstr>Study Tip #2:  Managing the Volume of Material</vt:lpstr>
      <vt:lpstr>Study Tip #3:  You’ll Never Feel Ready Enough</vt:lpstr>
      <vt:lpstr>What to Expect in the Testing Booth</vt:lpstr>
      <vt:lpstr>Test Question Formats</vt:lpstr>
      <vt:lpstr>Test Question Format Active Screen</vt:lpstr>
      <vt:lpstr>Test Question Format Build List</vt:lpstr>
      <vt:lpstr>Test Question Format Case Study</vt:lpstr>
      <vt:lpstr>Test Question Format Drag and Drop</vt:lpstr>
      <vt:lpstr>Test Question Format Multiple Choice</vt:lpstr>
      <vt:lpstr>Test Question Format Repeated Answer</vt:lpstr>
      <vt:lpstr>Test Question Format Short Answer Code</vt:lpstr>
      <vt:lpstr>Test Question Format Best Answer</vt:lpstr>
      <vt:lpstr>Test Question Format Simulation</vt:lpstr>
      <vt:lpstr>More on Test Question Formats</vt:lpstr>
      <vt:lpstr>Exam Tip #6:  Of Course, Some of the Test Answers  Are Made to Look Legitimate</vt:lpstr>
      <vt:lpstr>Exam Tip #7:  Use the Process of Elimination</vt:lpstr>
      <vt:lpstr>Exam Tip #8:  Put Your Best Effort Forth  to Answer Each Question  on the First Pass Through the Test</vt:lpstr>
      <vt:lpstr>Exam Tip #9:  Manage Your Testing Time</vt:lpstr>
      <vt:lpstr>Exam Tip #10:  Aim to Pass the Exam on the First Try</vt:lpstr>
      <vt:lpstr>Exam Tip #11:  What time of the day should you take the exam?</vt:lpstr>
      <vt:lpstr>It’s Not a Perfect  Testing World… Expect the Following:</vt:lpstr>
      <vt:lpstr> Testing “Old Wives Tales”</vt:lpstr>
      <vt:lpstr>Totally Obvious  Test-Taking Tips,  Part 1</vt:lpstr>
      <vt:lpstr>Totally Obvious  Test-Taking Suggestions,  Part 2</vt:lpstr>
      <vt:lpstr>Some Tests Allow Feedback</vt:lpstr>
      <vt:lpstr>Testing Trends</vt:lpstr>
      <vt:lpstr>Upon Completing Certification (What to Expect)</vt:lpstr>
      <vt:lpstr>Let’s Look at Some Sample Questions for 70-463</vt:lpstr>
      <vt:lpstr>Go Get ‘em!</vt:lpstr>
    </vt:vector>
  </TitlesOfParts>
  <Manager/>
  <Company>Bright Ideas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George Squillace</dc:creator>
  <cp:keywords/>
  <dc:description/>
  <cp:lastModifiedBy>George Squillace</cp:lastModifiedBy>
  <cp:revision>168</cp:revision>
  <cp:lastPrinted>1601-01-01T00:00:00Z</cp:lastPrinted>
  <dcterms:created xsi:type="dcterms:W3CDTF">2005-08-19T04:18:36Z</dcterms:created>
  <dcterms:modified xsi:type="dcterms:W3CDTF">2018-01-17T21:10:42Z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TC010875741033</vt:lpwstr>
  </property>
</Properties>
</file>